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5"/>
  </p:sldMasterIdLst>
  <p:notesMasterIdLst>
    <p:notesMasterId r:id="rId35"/>
  </p:notesMasterIdLst>
  <p:sldIdLst>
    <p:sldId id="256" r:id="rId6"/>
    <p:sldId id="257" r:id="rId7"/>
    <p:sldId id="286" r:id="rId8"/>
    <p:sldId id="261" r:id="rId9"/>
    <p:sldId id="260" r:id="rId10"/>
    <p:sldId id="289" r:id="rId11"/>
    <p:sldId id="287" r:id="rId12"/>
    <p:sldId id="274" r:id="rId13"/>
    <p:sldId id="275" r:id="rId14"/>
    <p:sldId id="263" r:id="rId15"/>
    <p:sldId id="258" r:id="rId16"/>
    <p:sldId id="265" r:id="rId17"/>
    <p:sldId id="271" r:id="rId18"/>
    <p:sldId id="280" r:id="rId19"/>
    <p:sldId id="279" r:id="rId20"/>
    <p:sldId id="273" r:id="rId21"/>
    <p:sldId id="283" r:id="rId22"/>
    <p:sldId id="281" r:id="rId23"/>
    <p:sldId id="266" r:id="rId24"/>
    <p:sldId id="268" r:id="rId25"/>
    <p:sldId id="272" r:id="rId26"/>
    <p:sldId id="269" r:id="rId27"/>
    <p:sldId id="267" r:id="rId28"/>
    <p:sldId id="278" r:id="rId29"/>
    <p:sldId id="285" r:id="rId30"/>
    <p:sldId id="277" r:id="rId31"/>
    <p:sldId id="276" r:id="rId32"/>
    <p:sldId id="270" r:id="rId33"/>
    <p:sldId id="284" r:id="rId3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3521" userDrawn="1">
          <p15:clr>
            <a:srgbClr val="A4A3A4"/>
          </p15:clr>
        </p15:guide>
        <p15:guide id="5"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BAC92A-19F1-E7B7-FEB1-7F575CC21361}" name="Trine Skjellestad" initials="TS" userId="S::trine.skjellestad@aldringoghelse.no::75939c28-7ee5-4d99-8e9a-f5a2caf2b287" providerId="AD"/>
  <p188:author id="{FDE5FA60-ED54-E15F-4516-A89C4C9B4C6C}" name="Signe Baksaas Gjelstad" initials="SBG" userId="S-1-5-21-796845957-1580436667-842925246-7892" providerId="AD"/>
  <p188:author id="{A34009AD-28B8-F7F8-CCBF-EA0C3C253A46}" name="gry.hole@aldringoghelse.no" initials="g" userId="gry.hole@aldringoghelse.no" providerId="None"/>
  <p188:author id="{79A3FAC8-6CEB-4997-FB96-4112AA7A6EEF}" name="Signe Tretteteig" initials="ST" userId="S-1-5-21-796845957-1580436667-842925246-6864" providerId="AD"/>
  <p188:author id="{227F17EA-19DD-CA0C-F734-E6C059EBAF03}" name="janne.johannessen@aldringoghelse.no" initials="j" userId="S::janne.johannessen@aldringoghelse.no::6a21279b-a7ca-414a-80ba-e6d58f9789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A2C"/>
    <a:srgbClr val="6A9835"/>
    <a:srgbClr val="9CB77C"/>
    <a:srgbClr val="E7E7E7"/>
    <a:srgbClr val="65747D"/>
    <a:srgbClr val="AFC2CE"/>
    <a:srgbClr val="809AA4"/>
    <a:srgbClr val="F1EFED"/>
    <a:srgbClr val="F0EFED"/>
    <a:srgbClr val="6366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ddels stil 1 - aks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03447BB-5D67-496B-8E87-E561075AD55C}" styleName="Mørk stil 1 - aks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64098" autoAdjust="0"/>
  </p:normalViewPr>
  <p:slideViewPr>
    <p:cSldViewPr snapToGrid="0" showGuides="1">
      <p:cViewPr varScale="1">
        <p:scale>
          <a:sx n="52" d="100"/>
          <a:sy n="52" d="100"/>
        </p:scale>
        <p:origin x="1164" y="72"/>
      </p:cViewPr>
      <p:guideLst>
        <p:guide orient="horz" pos="3521"/>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43" d="100"/>
        <a:sy n="4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nb-NO"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71F7CB0F-E589-422F-9201-13FC1E670825}" type="datetimeFigureOut">
              <a:rPr lang="nb-NO" smtClean="0"/>
              <a:pPr/>
              <a:t>24.03.2026</a:t>
            </a:fld>
            <a:endParaRPr lang="nb-NO"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Click to edit Master text styles</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nb-NO"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970BBC05-4A6C-4A4C-8C1F-9018E3ADE126}" type="slidenum">
              <a:rPr lang="nb-NO" smtClean="0"/>
              <a:pPr/>
              <a:t>‹#›</a:t>
            </a:fld>
            <a:endParaRPr lang="nb-NO" dirty="0"/>
          </a:p>
        </p:txBody>
      </p:sp>
    </p:spTree>
    <p:extLst>
      <p:ext uri="{BB962C8B-B14F-4D97-AF65-F5344CB8AC3E}">
        <p14:creationId xmlns:p14="http://schemas.microsoft.com/office/powerpoint/2010/main" val="482933689"/>
      </p:ext>
    </p:extLst>
  </p:cSld>
  <p:clrMap bg1="lt1" tx1="dk1" bg2="lt2" tx2="dk2" accent1="accent1" accent2="accent2" accent3="accent3" accent4="accent4" accent5="accent5" accent6="accent6" hlink="hlink" folHlink="folHlink"/>
  <p:notesStyle>
    <a:lvl1pPr marL="0" algn="l" defTabSz="914355" rtl="0" eaLnBrk="1" latinLnBrk="0" hangingPunct="1">
      <a:defRPr sz="1200" b="0" i="0" kern="1200">
        <a:solidFill>
          <a:schemeClr val="tx1"/>
        </a:solidFill>
        <a:latin typeface="Verdana" panose="020B0604030504040204" pitchFamily="34" charset="0"/>
        <a:ea typeface="+mn-ea"/>
        <a:cs typeface="+mn-cs"/>
      </a:defRPr>
    </a:lvl1pPr>
    <a:lvl2pPr marL="457177" algn="l" defTabSz="914355" rtl="0" eaLnBrk="1" latinLnBrk="0" hangingPunct="1">
      <a:defRPr sz="1200" b="0" i="0" kern="1200">
        <a:solidFill>
          <a:schemeClr val="tx1"/>
        </a:solidFill>
        <a:latin typeface="Verdana" panose="020B0604030504040204" pitchFamily="34" charset="0"/>
        <a:ea typeface="+mn-ea"/>
        <a:cs typeface="+mn-cs"/>
      </a:defRPr>
    </a:lvl2pPr>
    <a:lvl3pPr marL="914355" algn="l" defTabSz="914355" rtl="0" eaLnBrk="1" latinLnBrk="0" hangingPunct="1">
      <a:defRPr sz="1200" b="0" i="0" kern="1200">
        <a:solidFill>
          <a:schemeClr val="tx1"/>
        </a:solidFill>
        <a:latin typeface="Verdana" panose="020B0604030504040204" pitchFamily="34" charset="0"/>
        <a:ea typeface="+mn-ea"/>
        <a:cs typeface="+mn-cs"/>
      </a:defRPr>
    </a:lvl3pPr>
    <a:lvl4pPr marL="1371532" algn="l" defTabSz="914355" rtl="0" eaLnBrk="1" latinLnBrk="0" hangingPunct="1">
      <a:defRPr sz="1200" b="0" i="0" kern="1200">
        <a:solidFill>
          <a:schemeClr val="tx1"/>
        </a:solidFill>
        <a:latin typeface="Verdana" panose="020B0604030504040204" pitchFamily="34" charset="0"/>
        <a:ea typeface="+mn-ea"/>
        <a:cs typeface="+mn-cs"/>
      </a:defRPr>
    </a:lvl4pPr>
    <a:lvl5pPr marL="1828709" algn="l" defTabSz="914355" rtl="0" eaLnBrk="1" latinLnBrk="0" hangingPunct="1">
      <a:defRPr sz="1200" b="0" i="0" kern="1200">
        <a:solidFill>
          <a:schemeClr val="tx1"/>
        </a:solidFill>
        <a:latin typeface="Verdana" panose="020B0604030504040204" pitchFamily="34" charset="0"/>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3"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7"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ed.uio.no/klinmed/forskning/sentre/nssf/utdanning-kurs-konferanser/bilder/sikkerhetsplan_skjema.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Informasjon til underviser</a:t>
            </a:r>
            <a:r>
              <a:rPr lang="nb-NO" b="1" dirty="0">
                <a:solidFill>
                  <a:srgbClr val="FF0000"/>
                </a:solidFill>
              </a:rPr>
              <a:t>en</a:t>
            </a:r>
          </a:p>
          <a:p>
            <a:endParaRPr lang="nb-NO" dirty="0"/>
          </a:p>
          <a:p>
            <a:r>
              <a:rPr lang="nb-NO" dirty="0"/>
              <a:t>Innholdet i denne </a:t>
            </a:r>
            <a:r>
              <a:rPr lang="nb-NO" strike="noStrike" dirty="0">
                <a:solidFill>
                  <a:srgbClr val="C00000"/>
                </a:solidFill>
              </a:rPr>
              <a:t>PowerPoint-presentasjonen</a:t>
            </a:r>
            <a:r>
              <a:rPr lang="nb-NO" dirty="0">
                <a:solidFill>
                  <a:srgbClr val="FF0000"/>
                </a:solidFill>
              </a:rPr>
              <a:t> er satt sammen av ulike pedagogiske ressurser. De presenteres i en gjennomtenkt rekkefølge, slik at de kan brukes i undervisningen om selvmordsforebygging hos eldre. </a:t>
            </a:r>
          </a:p>
          <a:p>
            <a:endParaRPr lang="nb-NO" dirty="0"/>
          </a:p>
          <a:p>
            <a:pPr marL="171450" indent="-171450">
              <a:buFont typeface="Arial" panose="020B0604020202020204" pitchFamily="34" charset="0"/>
              <a:buChar char="•"/>
            </a:pPr>
            <a:r>
              <a:rPr lang="nb-NO" dirty="0"/>
              <a:t>Innholdet må tilpasses gruppa som undervisningen er rettet mot. Du må derfor velge hvilke elementer du ønsker å bruke.</a:t>
            </a:r>
          </a:p>
          <a:p>
            <a:pPr marL="171450" indent="-171450">
              <a:buFont typeface="Arial" panose="020B0604020202020204" pitchFamily="34" charset="0"/>
              <a:buChar char="•"/>
            </a:pPr>
            <a:r>
              <a:rPr lang="nb-NO" dirty="0"/>
              <a:t>Legg inn pauser der det passer. </a:t>
            </a:r>
          </a:p>
          <a:p>
            <a:pPr marL="171450" indent="-171450">
              <a:buFont typeface="Arial" panose="020B0604020202020204" pitchFamily="34" charset="0"/>
              <a:buChar char="•"/>
            </a:pPr>
            <a:r>
              <a:rPr lang="nb-NO" dirty="0"/>
              <a:t>Filmene i presentasjonen ligger som lenker til </a:t>
            </a:r>
            <a:r>
              <a:rPr lang="nb-NO" dirty="0" err="1"/>
              <a:t>Vimeo</a:t>
            </a:r>
            <a:r>
              <a:rPr lang="nb-NO" dirty="0"/>
              <a:t>. Du må derfor være koplet på nettet for å vise disse.</a:t>
            </a:r>
          </a:p>
          <a:p>
            <a:pPr marL="171450" indent="-171450">
              <a:buFont typeface="Arial" panose="020B0604020202020204" pitchFamily="34" charset="0"/>
              <a:buChar char="•"/>
            </a:pPr>
            <a:r>
              <a:rPr lang="nb-NO" dirty="0"/>
              <a:t>Skal plansjene deles med studenter, elever eller andre, må de være i </a:t>
            </a:r>
            <a:r>
              <a:rPr lang="nb-NO" dirty="0" err="1"/>
              <a:t>pdf</a:t>
            </a:r>
            <a:r>
              <a:rPr lang="nb-NO" dirty="0"/>
              <a:t>-format.</a:t>
            </a:r>
          </a:p>
          <a:p>
            <a:pPr marL="171450" indent="-171450">
              <a:buFont typeface="Arial" panose="020B0604020202020204" pitchFamily="34" charset="0"/>
              <a:buChar char="•"/>
            </a:pPr>
            <a:r>
              <a:rPr lang="nb-NO" dirty="0"/>
              <a:t>Bildene tilhører Aldring og helse og er rettighetsbelagt. Det betyr at det ikke er lov å kopiere dem eller bruke dem utenom denne </a:t>
            </a:r>
            <a:r>
              <a:rPr lang="nb-NO" strike="noStrike" dirty="0">
                <a:solidFill>
                  <a:srgbClr val="C00000"/>
                </a:solidFill>
              </a:rPr>
              <a:t>PowerPoint-presentasjonen</a:t>
            </a:r>
            <a:r>
              <a:rPr lang="nb-NO" dirty="0"/>
              <a:t>.</a:t>
            </a:r>
          </a:p>
          <a:p>
            <a:pPr marL="171450" indent="-171450">
              <a:buFont typeface="Arial" panose="020B0604020202020204" pitchFamily="34" charset="0"/>
              <a:buChar char="•"/>
            </a:pPr>
            <a:r>
              <a:rPr lang="nb-NO" dirty="0"/>
              <a:t>Deler av teorien i undervisningen er hentet fra ABC psykiske lidelser, hefte tre og er forfattet av Gudrun Austad. </a:t>
            </a:r>
          </a:p>
          <a:p>
            <a:pPr marL="171450" indent="-171450">
              <a:buFont typeface="Arial" panose="020B0604020202020204" pitchFamily="34" charset="0"/>
              <a:buChar char="•"/>
            </a:pPr>
            <a:r>
              <a:rPr lang="nb-NO" dirty="0"/>
              <a:t>Spørsmål om undervisningen kan rettes til post@aldringoghelse.no</a:t>
            </a:r>
          </a:p>
          <a:p>
            <a:pPr marL="171450" indent="-171450">
              <a:buFont typeface="Arial" panose="020B0604020202020204" pitchFamily="34" charset="0"/>
              <a:buChar char="•"/>
            </a:pPr>
            <a:r>
              <a:rPr lang="nb-NO" dirty="0"/>
              <a:t>For mer informasjon om selvmord og selvmordsforebygging hos eldre se www.aldringoghelse.no </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a:t>
            </a:fld>
            <a:endParaRPr lang="nb-NO" dirty="0"/>
          </a:p>
        </p:txBody>
      </p:sp>
    </p:spTree>
    <p:extLst>
      <p:ext uri="{BB962C8B-B14F-4D97-AF65-F5344CB8AC3E}">
        <p14:creationId xmlns:p14="http://schemas.microsoft.com/office/powerpoint/2010/main" val="2660331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du er bekymret for om en pasient går med selvmordstanker, bør du snakke med pasienten om dette på en empatisk måte. </a:t>
            </a:r>
          </a:p>
          <a:p>
            <a:pPr marL="0" marR="0" lvl="0" indent="0" algn="l" defTabSz="914355"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355" rtl="0" eaLnBrk="1" fontAlgn="auto" latinLnBrk="0" hangingPunct="1">
              <a:lnSpc>
                <a:spcPct val="100000"/>
              </a:lnSpc>
              <a:spcBef>
                <a:spcPts val="0"/>
              </a:spcBef>
              <a:spcAft>
                <a:spcPts val="0"/>
              </a:spcAft>
              <a:buClrTx/>
              <a:buSzTx/>
              <a:buFontTx/>
              <a:buNone/>
              <a:tabLst/>
              <a:defRPr/>
            </a:pPr>
            <a:r>
              <a:rPr lang="nb-NO" dirty="0"/>
              <a:t>Rammene for samtalen bør være tilrettelagt. Du bør sette av tid, og det bør ikke være forstyrrende elementer rundt dere. Du bør også være fullt og helt til stede i samtalen. Det viser du gjennom å ha øyekontakt, være vendt mot personen og vise oppmerksomhet. I dialogen bør du lytte aktivt. Det gjør du ved å bekrefte personen gjennom å komme med små kommentarer, stille undrende spørsmål eller omformulere det personen sier, for å sikre at du har forstått budskapet.</a:t>
            </a:r>
          </a:p>
          <a:p>
            <a:endParaRPr lang="nb-NO" dirty="0"/>
          </a:p>
          <a:p>
            <a:r>
              <a:rPr lang="nb-NO" dirty="0"/>
              <a:t>Gjennom en slik samtale kan dine bekymringer bli bekreftet eller avkreftet, eller du kan fortsatt være usikker. </a:t>
            </a:r>
          </a:p>
          <a:p>
            <a:endParaRPr lang="nb-NO" dirty="0"/>
          </a:p>
          <a:p>
            <a:r>
              <a:rPr lang="nb-NO" dirty="0"/>
              <a:t>Dette er ikke alltid lett å få til en rolig samtale i en travel hverdag. Behovet for slike samtaler kan komme når du føler du ikke har tid, eller når du er lite forberedt. På neste plansje får du noen konkrete tips til hva du kan si for å vise at du bryr deg, og for å avklare hvor akutt selvmordsfaren er. </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13</a:t>
            </a:fld>
            <a:endParaRPr lang="nb-NO" dirty="0"/>
          </a:p>
        </p:txBody>
      </p:sp>
    </p:spTree>
    <p:extLst>
      <p:ext uri="{BB962C8B-B14F-4D97-AF65-F5344CB8AC3E}">
        <p14:creationId xmlns:p14="http://schemas.microsoft.com/office/powerpoint/2010/main" val="2639477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Å snakke om selvmordstanker vil for mange være følelsesladet, og det må gjøres med forståelse og empati. Det du sier, må tilpasses situasjonen og personen. Det kan være vanskelig å finne gode ord og setninger når du skal snakke med en person om at du er bekymret for om hun eller han ønsker å ta sitt eget liv. Her er noen forslag til spørsmål du kan innlede en slik samtale med: </a:t>
            </a:r>
          </a:p>
          <a:p>
            <a:pPr>
              <a:lnSpc>
                <a:spcPct val="107000"/>
              </a:lnSpc>
              <a:spcAft>
                <a:spcPts val="800"/>
              </a:spcAft>
            </a:pPr>
            <a:endParaRPr lang="nb-NO" sz="1800" i="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55"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nb-NO" sz="1800" i="0" dirty="0"/>
              <a:t>Hvordan er det med livslysten din? Er det sånn at du av og til tenker på å ta livet ditt?</a:t>
            </a:r>
          </a:p>
          <a:p>
            <a:pPr marL="342900" lvl="0" indent="-342900">
              <a:lnSpc>
                <a:spcPct val="107000"/>
              </a:lnSpc>
              <a:buFont typeface="Symbol" panose="05050102010706020507" pitchFamily="18" charset="2"/>
              <a:buChar cha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Jeg synes du har forandret deg litt i det siste. Hvordan har du det egentlig? Tenker du at det hadde vært bedre om du var død?</a:t>
            </a:r>
          </a:p>
          <a:p>
            <a:pPr marL="342900" lvl="0" indent="-342900">
              <a:lnSpc>
                <a:spcPct val="107000"/>
              </a:lnSpc>
              <a:buFont typeface="Symbol" panose="05050102010706020507" pitchFamily="18" charset="2"/>
              <a:buChar cha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Mange opplever det vanskelig å bli syk og hjelpetrengende. Hvordan opplever du det? </a:t>
            </a:r>
          </a:p>
          <a:p>
            <a:pPr marL="342900" lvl="0" indent="-342900">
              <a:lnSpc>
                <a:spcPct val="107000"/>
              </a:lnSpc>
              <a:buFont typeface="Symbol" panose="05050102010706020507" pitchFamily="18" charset="2"/>
              <a:buChar cha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Jeg er bekymret for hvordan du har det om dagen. Er det slik at du tenker på å ta ditt eget liv?</a:t>
            </a:r>
          </a:p>
          <a:p>
            <a:pPr marL="342900" lvl="0" indent="-342900">
              <a:lnSpc>
                <a:spcPct val="107000"/>
              </a:lnSpc>
              <a:spcAft>
                <a:spcPts val="800"/>
              </a:spcAft>
              <a:buFont typeface="Symbol" panose="05050102010706020507" pitchFamily="18" charset="2"/>
              <a:buChar cha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Beklager at jeg er litt direkte, men er det slik at du ønsker eller har tanker om eller planlegger å ta livet ditt?</a:t>
            </a:r>
          </a:p>
          <a:p>
            <a:pPr>
              <a:lnSpc>
                <a:spcPct val="107000"/>
              </a:lnSpc>
              <a:spcAft>
                <a:spcPts val="800"/>
              </a:spcAft>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Hvis pasienten bekrefter din bekymring, kan du spørre om vedkommende har planlagt tidspunkt, sted og metode for selvmordet. Ved konkrete planer kan det være stor risiko for at pasienten vil gjennomføre selvmordsforsøket. </a:t>
            </a:r>
          </a:p>
          <a:p>
            <a:pPr>
              <a:lnSpc>
                <a:spcPct val="107000"/>
              </a:lnSpc>
              <a:spcAft>
                <a:spcPts val="800"/>
              </a:spcAft>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Å spørre noen direkte om de har tenkt å ta livet sitt, øker ikke faren for selvmord. </a:t>
            </a:r>
          </a:p>
          <a:p>
            <a:pPr>
              <a:lnSpc>
                <a:spcPct val="107000"/>
              </a:lnSpc>
              <a:spcAft>
                <a:spcPts val="800"/>
              </a:spcAft>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14</a:t>
            </a:fld>
            <a:endParaRPr lang="nb-NO" dirty="0"/>
          </a:p>
        </p:txBody>
      </p:sp>
    </p:spTree>
    <p:extLst>
      <p:ext uri="{BB962C8B-B14F-4D97-AF65-F5344CB8AC3E}">
        <p14:creationId xmlns:p14="http://schemas.microsoft.com/office/powerpoint/2010/main" val="2400343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Hvis du får bekreftet at pasienten har selvmordstanker, skal du ta kontakt med annet helsepersonell med kompetanse på </a:t>
            </a:r>
            <a:r>
              <a:rPr lang="nb-NO" dirty="0" err="1"/>
              <a:t>selvmordsskartlegging</a:t>
            </a:r>
            <a:r>
              <a:rPr lang="nb-NO" dirty="0"/>
              <a:t>, slik at de kan ha en kartleggende samtale med pasienten. </a:t>
            </a:r>
          </a:p>
          <a:p>
            <a:endParaRPr lang="nb-NO" dirty="0"/>
          </a:p>
          <a:p>
            <a:r>
              <a:rPr lang="nb-NO" dirty="0"/>
              <a:t>Husk! Ved akutt selvmordsfare skal du ikke forlate pasienten før annet kompetent helsepersonell har tatt over ansvaret. Ring fastlegen eller legevakta for råd hvis du er usikker. </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15</a:t>
            </a:fld>
            <a:endParaRPr lang="nb-NO" dirty="0"/>
          </a:p>
        </p:txBody>
      </p:sp>
    </p:spTree>
    <p:extLst>
      <p:ext uri="{BB962C8B-B14F-4D97-AF65-F5344CB8AC3E}">
        <p14:creationId xmlns:p14="http://schemas.microsoft.com/office/powerpoint/2010/main" val="365974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u="none" strike="noStrike" baseline="0" dirty="0">
                <a:latin typeface="Cambria" panose="02040503050406030204" pitchFamily="18" charset="0"/>
              </a:rPr>
              <a:t>Når helse- og omsorgspersonellet er bekymret for om pasienter har selvmordstanker, bør de snakke med pasienten om dette. Deretter må de videreformidle sin bekymring til fagpersoner som har kompetanse på kartlegging og oppfølging av personer med selvmordsrisiko. Pasienten med forhøyet selvmordsrisiko bør kartlegges systematisk gjennom det som kalles </a:t>
            </a:r>
            <a:r>
              <a:rPr lang="nb-NO" sz="1800" b="0" i="1" u="none" strike="noStrike" baseline="0" dirty="0">
                <a:latin typeface="Cambria" panose="02040503050406030204" pitchFamily="18" charset="0"/>
              </a:rPr>
              <a:t>en kartleggende samtale</a:t>
            </a:r>
            <a:r>
              <a:rPr lang="nb-NO" sz="1800" b="0" i="0" u="none" strike="noStrike" baseline="0" dirty="0">
                <a:latin typeface="Cambria" panose="02040503050406030204" pitchFamily="18" charset="0"/>
              </a:rPr>
              <a:t>. Det krever opplæring for å gjennomføre slike samtaler. </a:t>
            </a:r>
          </a:p>
          <a:p>
            <a:endParaRPr lang="nb-NO" sz="1800" b="0" i="0" u="none" strike="noStrike" baseline="0" dirty="0">
              <a:latin typeface="Cambria" panose="02040503050406030204" pitchFamily="18" charset="0"/>
            </a:endParaRPr>
          </a:p>
          <a:p>
            <a:r>
              <a:rPr lang="nb-NO" sz="1800" b="0" i="0" u="none" strike="noStrike" baseline="0" dirty="0">
                <a:latin typeface="Cambria" panose="02040503050406030204" pitchFamily="18" charset="0"/>
              </a:rPr>
              <a:t>Hvis selvmordsrisikoen blir vurdert som forhøyet etter en kartleggende samtale, må denne risikoen drøftes med lege eller psykolog, og videre oppfølging og behandling avgjøres. </a:t>
            </a:r>
          </a:p>
          <a:p>
            <a:endParaRPr lang="nb-NO" sz="1800" b="0" i="0" u="none" strike="noStrike" baseline="0" dirty="0">
              <a:latin typeface="Cambria" panose="02040503050406030204" pitchFamily="18" charset="0"/>
            </a:endParaRPr>
          </a:p>
          <a:p>
            <a:r>
              <a:rPr lang="nb-NO" sz="1800" b="0" i="0" u="none" strike="noStrike" baseline="0" dirty="0">
                <a:latin typeface="Cambria" panose="02040503050406030204" pitchFamily="18" charset="0"/>
              </a:rPr>
              <a:t>Opplæringen i å gjøre kartleggende samtaler kan gis som internundervisning på arbeidsplassen, eller man kan ta sertifiserte kurs i regi av kommunen, spesialisthelsetjenesten eller andre som gir opplæring i dette. </a:t>
            </a:r>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16</a:t>
            </a:fld>
            <a:endParaRPr lang="nb-NO" dirty="0"/>
          </a:p>
        </p:txBody>
      </p:sp>
    </p:spTree>
    <p:extLst>
      <p:ext uri="{BB962C8B-B14F-4D97-AF65-F5344CB8AC3E}">
        <p14:creationId xmlns:p14="http://schemas.microsoft.com/office/powerpoint/2010/main" val="962426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skal nå høre en samtale mellom Evind </a:t>
            </a:r>
            <a:r>
              <a:rPr lang="nb-NO" dirty="0" err="1"/>
              <a:t>Aakhus</a:t>
            </a:r>
            <a:r>
              <a:rPr lang="nb-NO" dirty="0"/>
              <a:t> og Håkon Holvik </a:t>
            </a:r>
            <a:r>
              <a:rPr lang="nb-NO" dirty="0" err="1"/>
              <a:t>Torgunrud</a:t>
            </a:r>
            <a:r>
              <a:rPr lang="nb-NO" dirty="0"/>
              <a:t> om det å snakke om selvmordstanker hos eldre. De vil gi noen råd om hvordan du kan ta opp selvmordstanker med eldre du er bekymret for. Etter filmen skal dere ha et rollespill om akkurat dette, så hør godt etter. </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18</a:t>
            </a:fld>
            <a:endParaRPr lang="nb-NO" dirty="0"/>
          </a:p>
        </p:txBody>
      </p:sp>
    </p:spTree>
    <p:extLst>
      <p:ext uri="{BB962C8B-B14F-4D97-AF65-F5344CB8AC3E}">
        <p14:creationId xmlns:p14="http://schemas.microsoft.com/office/powerpoint/2010/main" val="950755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355" rtl="0" eaLnBrk="1" fontAlgn="auto" latinLnBrk="0" hangingPunct="1">
              <a:lnSpc>
                <a:spcPct val="150000"/>
              </a:lnSpc>
              <a:spcBef>
                <a:spcPts val="0"/>
              </a:spcBef>
              <a:spcAft>
                <a:spcPts val="800"/>
              </a:spcAft>
              <a:buClrTx/>
              <a:buSzTx/>
              <a:buFontTx/>
              <a:buNone/>
              <a:tabLst/>
              <a:defRPr/>
            </a:pPr>
            <a:r>
              <a:rPr lang="nb-NO" sz="1800" b="1" dirty="0">
                <a:effectLst/>
                <a:latin typeface="Segoe UI" panose="020B0502040204020203" pitchFamily="34" charset="0"/>
              </a:rPr>
              <a:t>Til underviseren: </a:t>
            </a:r>
            <a:r>
              <a:rPr lang="nb-NO" sz="1800" b="0" dirty="0">
                <a:effectLst/>
                <a:latin typeface="Segoe UI" panose="020B0502040204020203" pitchFamily="34" charset="0"/>
              </a:rPr>
              <a:t>Dette er en forkortet versjon av rollespillet dere finner beskrevet som egen aktivitet på nettsiden. Du velger selv om dere ønsker denne forkortede versjonen eller den lange. </a:t>
            </a:r>
          </a:p>
          <a:p>
            <a:pPr marL="0" marR="0" lvl="0" indent="0" algn="l" defTabSz="914355" rtl="0" eaLnBrk="1" fontAlgn="auto" latinLnBrk="0" hangingPunct="1">
              <a:lnSpc>
                <a:spcPct val="150000"/>
              </a:lnSpc>
              <a:spcBef>
                <a:spcPts val="0"/>
              </a:spcBef>
              <a:spcAft>
                <a:spcPts val="800"/>
              </a:spcAft>
              <a:buClrTx/>
              <a:buSzTx/>
              <a:buFontTx/>
              <a:buNone/>
              <a:tabLst/>
              <a:defRPr/>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355" rtl="0" eaLnBrk="1" fontAlgn="auto" latinLnBrk="0" hangingPunct="1">
              <a:lnSpc>
                <a:spcPct val="150000"/>
              </a:lnSpc>
              <a:spcBef>
                <a:spcPts val="0"/>
              </a:spcBef>
              <a:spcAft>
                <a:spcPts val="800"/>
              </a:spcAft>
              <a:buClrTx/>
              <a:buSzTx/>
              <a:buFontTx/>
              <a:buNone/>
              <a:tabLst/>
              <a:defRPr/>
            </a:pP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Informasjon til deltakerne (les opp)</a:t>
            </a:r>
          </a:p>
          <a:p>
            <a:pPr marL="0" marR="0" lvl="0" indent="0" algn="l" defTabSz="914355" rtl="0" eaLnBrk="1" fontAlgn="auto" latinLnBrk="0" hangingPunct="1">
              <a:lnSpc>
                <a:spcPct val="150000"/>
              </a:lnSpc>
              <a:spcBef>
                <a:spcPts val="0"/>
              </a:spcBef>
              <a:spcAft>
                <a:spcPts val="800"/>
              </a:spcAft>
              <a:buClrTx/>
              <a:buSzTx/>
              <a:buFontTx/>
              <a:buNone/>
              <a:tabLst/>
              <a:defRPr/>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I dette rollespillet skal vi utforske hvordan det er å snakke med en eldre person som kan stå i fare for å begå selvmord. Dette krever empati, kunnskap og riktig tilnærming, og derfor er det viktig å øve på det! I rollespillet skal en helse- og omsorgsarbeider kommunisere og støtte Peder, som har selvmordstanker. Personen skal sette seg inn i Peders situasjon og samtale med ham. Observatøren skal reflektere over samhandlingen mellom Peder og helse- og omsorgsarbeideren og se etter tegn på deres behov for støtte.</a:t>
            </a:r>
          </a:p>
          <a:p>
            <a:pPr>
              <a:lnSpc>
                <a:spcPct val="150000"/>
              </a:lnSpc>
              <a:spcAft>
                <a:spcPts val="800"/>
              </a:spcAft>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Gå inn i dette med åpent sinn, og lær av hverandre i denne øvelsen om selvmordsforebygging!</a:t>
            </a:r>
          </a:p>
          <a:p>
            <a:pPr>
              <a:lnSpc>
                <a:spcPct val="150000"/>
              </a:lnSpc>
              <a:spcAft>
                <a:spcPts val="800"/>
              </a:spcAft>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Gå sammen i grupper på tre personer. Fordel roller: pasient, pleier og observatør. Dere skal prøve alle tre rollene.</a:t>
            </a:r>
          </a:p>
          <a:p>
            <a:pPr>
              <a:lnSpc>
                <a:spcPct val="150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Lederen avgjør hvor mye tid dere skal sette av til rollespillet, men alle må få prøve de ulike rollene. Det betyr at dere må bruke minimum tjue minutter. </a:t>
            </a:r>
          </a:p>
          <a:p>
            <a:pPr>
              <a:lnSpc>
                <a:spcPct val="150000"/>
              </a:lnSpc>
              <a:spcAft>
                <a:spcPts val="800"/>
              </a:spcAft>
            </a:pPr>
            <a:r>
              <a:rPr lang="nb-NO" sz="1800" b="0" i="0" kern="100" dirty="0">
                <a:effectLst/>
                <a:latin typeface="Calibri" panose="020F0502020204030204" pitchFamily="34" charset="0"/>
                <a:cs typeface="Times New Roman" panose="02020603050405020304" pitchFamily="18" charset="0"/>
              </a:rPr>
              <a:t>Etterpå oppsummerer vi i plenum. </a:t>
            </a:r>
          </a:p>
          <a:p>
            <a:pPr>
              <a:lnSpc>
                <a:spcPct val="150000"/>
              </a:lnSpc>
              <a:spcAft>
                <a:spcPts val="800"/>
              </a:spcAft>
            </a:pPr>
            <a:endParaRPr lang="nb-NO" sz="1800" b="0" i="0" kern="100" dirty="0">
              <a:effectLst/>
              <a:latin typeface="Calibri" panose="020F0502020204030204" pitchFamily="34" charset="0"/>
              <a:cs typeface="Times New Roman" panose="02020603050405020304" pitchFamily="18" charset="0"/>
            </a:endParaRPr>
          </a:p>
          <a:p>
            <a:pPr>
              <a:lnSpc>
                <a:spcPct val="150000"/>
              </a:lnSpc>
              <a:spcAft>
                <a:spcPts val="800"/>
              </a:spcAft>
            </a:pPr>
            <a:r>
              <a:rPr lang="nb-NO" sz="1800" b="0" i="0" kern="100" dirty="0">
                <a:effectLst/>
                <a:latin typeface="Calibri" panose="020F0502020204030204" pitchFamily="34" charset="0"/>
                <a:cs typeface="Times New Roman" panose="02020603050405020304" pitchFamily="18" charset="0"/>
              </a:rPr>
              <a:t>Dere får presentert to caser, ett når Peder bor hjemme, og ett når han har kommet på sykehjem. Dere bestemmer selv hvilket case som er mest aktuelt for dere, ut fra hvor dere jobber. </a:t>
            </a:r>
          </a:p>
          <a:p>
            <a:pPr>
              <a:lnSpc>
                <a:spcPct val="150000"/>
              </a:lnSpc>
              <a:spcAft>
                <a:spcPts val="800"/>
              </a:spcAft>
            </a:pPr>
            <a:endParaRPr lang="nb-NO" sz="1800" b="0" i="0" kern="100" dirty="0">
              <a:effectLst/>
              <a:latin typeface="Calibri" panose="020F0502020204030204" pitchFamily="34" charset="0"/>
              <a:cs typeface="Times New Roman" panose="02020603050405020304" pitchFamily="18" charset="0"/>
            </a:endParaRPr>
          </a:p>
          <a:p>
            <a:pPr>
              <a:lnSpc>
                <a:spcPct val="150000"/>
              </a:lnSpc>
              <a:spcAft>
                <a:spcPts val="800"/>
              </a:spcAft>
            </a:pPr>
            <a:endParaRPr lang="nb-NO" sz="1800" b="0" i="0" kern="100" dirty="0">
              <a:effectLst/>
              <a:latin typeface="Calibri" panose="020F0502020204030204" pitchFamily="34" charset="0"/>
              <a:cs typeface="Times New Roman" panose="02020603050405020304" pitchFamily="18" charset="0"/>
            </a:endParaRPr>
          </a:p>
          <a:p>
            <a:pPr>
              <a:lnSpc>
                <a:spcPct val="150000"/>
              </a:lnSpc>
              <a:spcAft>
                <a:spcPts val="800"/>
              </a:spcAft>
            </a:pPr>
            <a:endParaRPr lang="nb-NO" sz="1800" b="1" i="0" kern="100" dirty="0">
              <a:effectLst/>
              <a:latin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19</a:t>
            </a:fld>
            <a:endParaRPr lang="nb-NO" dirty="0"/>
          </a:p>
        </p:txBody>
      </p:sp>
    </p:spTree>
    <p:extLst>
      <p:ext uri="{BB962C8B-B14F-4D97-AF65-F5344CB8AC3E}">
        <p14:creationId xmlns:p14="http://schemas.microsoft.com/office/powerpoint/2010/main" val="1949089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historien om Peder som bor hjemme. Dere skal lage et rollespill knyttet til den (les caset høyt). </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20</a:t>
            </a:fld>
            <a:endParaRPr lang="nb-NO" dirty="0"/>
          </a:p>
        </p:txBody>
      </p:sp>
    </p:spTree>
    <p:extLst>
      <p:ext uri="{BB962C8B-B14F-4D97-AF65-F5344CB8AC3E}">
        <p14:creationId xmlns:p14="http://schemas.microsoft.com/office/powerpoint/2010/main" val="3951556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lang="nb-NO" dirty="0"/>
              <a:t>Her er historien om Peder når han har flyttet til sykehjemmet (les </a:t>
            </a:r>
            <a:r>
              <a:rPr lang="nb-NO" dirty="0" err="1"/>
              <a:t>caset</a:t>
            </a:r>
            <a:r>
              <a:rPr lang="nb-NO" dirty="0"/>
              <a:t> høyt). </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21</a:t>
            </a:fld>
            <a:endParaRPr lang="nb-NO" dirty="0"/>
          </a:p>
        </p:txBody>
      </p:sp>
    </p:spTree>
    <p:extLst>
      <p:ext uri="{BB962C8B-B14F-4D97-AF65-F5344CB8AC3E}">
        <p14:creationId xmlns:p14="http://schemas.microsoft.com/office/powerpoint/2010/main" val="1800804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Fordel rollene og start rollespillet. Skift rolle etter ca. fem minutter.</a:t>
            </a:r>
          </a:p>
          <a:p>
            <a:r>
              <a:rPr lang="nb-NO" dirty="0"/>
              <a:t>Her er refleksjonsspørsmålene dere skal bruke i rollespillet etter at alle har hatt alle tre rollene.</a:t>
            </a:r>
          </a:p>
          <a:p>
            <a:endParaRPr lang="nb-NO" dirty="0"/>
          </a:p>
          <a:p>
            <a:r>
              <a:rPr lang="nb-NO" dirty="0"/>
              <a:t>(Rollespillet starter og varer minst tjue minutter.)</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22</a:t>
            </a:fld>
            <a:endParaRPr lang="nb-NO" dirty="0"/>
          </a:p>
        </p:txBody>
      </p:sp>
    </p:spTree>
    <p:extLst>
      <p:ext uri="{BB962C8B-B14F-4D97-AF65-F5344CB8AC3E}">
        <p14:creationId xmlns:p14="http://schemas.microsoft.com/office/powerpoint/2010/main" val="974050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skal nå oppsummere i plenum det dere har snakket om i gruppene. </a:t>
            </a:r>
          </a:p>
          <a:p>
            <a:endParaRPr lang="nb-NO" dirty="0"/>
          </a:p>
          <a:p>
            <a:r>
              <a:rPr lang="nb-NO" dirty="0"/>
              <a:t>(Underviseren </a:t>
            </a:r>
            <a:r>
              <a:rPr lang="nb-NO" dirty="0" err="1"/>
              <a:t>utfordrerer</a:t>
            </a:r>
            <a:r>
              <a:rPr lang="nb-NO" dirty="0"/>
              <a:t> gruppene til å dele noen erfaringer fra rollespillet.)</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23</a:t>
            </a:fld>
            <a:endParaRPr lang="nb-NO" dirty="0"/>
          </a:p>
        </p:txBody>
      </p:sp>
    </p:spTree>
    <p:extLst>
      <p:ext uri="{BB962C8B-B14F-4D97-AF65-F5344CB8AC3E}">
        <p14:creationId xmlns:p14="http://schemas.microsoft.com/office/powerpoint/2010/main" val="40574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skal nå gå gjennom noen temaer det er viktig å ha kunnskap om i arbeidet med å forebygge selvmord hos eldre. </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2</a:t>
            </a:fld>
            <a:endParaRPr lang="nb-NO" dirty="0"/>
          </a:p>
        </p:txBody>
      </p:sp>
    </p:spTree>
    <p:extLst>
      <p:ext uri="{BB962C8B-B14F-4D97-AF65-F5344CB8AC3E}">
        <p14:creationId xmlns:p14="http://schemas.microsoft.com/office/powerpoint/2010/main" val="1766883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355" rtl="0" eaLnBrk="1" fontAlgn="base" latinLnBrk="0" hangingPunct="1">
              <a:lnSpc>
                <a:spcPct val="100000"/>
              </a:lnSpc>
              <a:spcBef>
                <a:spcPts val="0"/>
              </a:spcBef>
              <a:spcAft>
                <a:spcPts val="0"/>
              </a:spcAft>
              <a:buClrTx/>
              <a:buSzTx/>
              <a:buFontTx/>
              <a:buNone/>
              <a:tabLst/>
              <a:defRPr/>
            </a:pPr>
            <a:r>
              <a:rPr lang="nb-NO" b="0" i="0" dirty="0">
                <a:solidFill>
                  <a:srgbClr val="000000"/>
                </a:solidFill>
                <a:effectLst/>
                <a:latin typeface="Helvetica" panose="020B0604020202020204" pitchFamily="34" charset="0"/>
              </a:rPr>
              <a:t>Jeg skal nå si litt om et verktøy som kalles en «sikkerhetsplan». Helsedirektoratet anbefaler at vi bruker dette verktøyet når vi skal vurdere selvmordsrisiko. </a:t>
            </a:r>
            <a:r>
              <a:rPr lang="nb-NO" dirty="0"/>
              <a:t>Solid forskning viser at ved å lage en sikkerhetsplan dobles pasientens tendens til å møte til avtalt oppfølgingstime, og risikoen halveres for at pasienten skal gjøre et (nytt) selvmordsforsøk. </a:t>
            </a:r>
          </a:p>
          <a:p>
            <a:pPr algn="l" fontAlgn="base"/>
            <a:endParaRPr lang="nb-NO" b="0" i="0" dirty="0">
              <a:solidFill>
                <a:srgbClr val="000000"/>
              </a:solidFill>
              <a:effectLst/>
              <a:latin typeface="Helvetica" panose="020B0604020202020204" pitchFamily="34" charset="0"/>
            </a:endParaRPr>
          </a:p>
          <a:p>
            <a:pPr algn="l" fontAlgn="base"/>
            <a:r>
              <a:rPr lang="nb-NO" b="0" i="0" dirty="0">
                <a:solidFill>
                  <a:srgbClr val="000000"/>
                </a:solidFill>
                <a:effectLst/>
                <a:latin typeface="Helvetica" panose="020B0604020202020204" pitchFamily="34" charset="0"/>
              </a:rPr>
              <a:t>En sikkerhetsplan inneholder trinnvise og konkrete mestringsstrategier som pasienten kan bruke ved økende selvmordstanker. Helse- og omsorgspersonellet og pasienten utarbeider planen sammen i en tidlig fase av behandlingen. Planen kan være fysisk eller digital. Den oppdateres og utvikles videre ved behov.</a:t>
            </a:r>
          </a:p>
          <a:p>
            <a:pPr algn="l" fontAlgn="base"/>
            <a:endParaRPr lang="nb-NO" b="0" i="0" dirty="0">
              <a:solidFill>
                <a:srgbClr val="000000"/>
              </a:solidFill>
              <a:effectLst/>
              <a:latin typeface="Helvetica" panose="020B0604020202020204" pitchFamily="34" charset="0"/>
              <a:hlinkClick r:id="rId3"/>
            </a:endParaRPr>
          </a:p>
          <a:p>
            <a:pPr algn="l" fontAlgn="base"/>
            <a:r>
              <a:rPr lang="nb-NO" b="0" i="0" dirty="0">
                <a:solidFill>
                  <a:srgbClr val="000000"/>
                </a:solidFill>
                <a:effectLst/>
                <a:latin typeface="Helvetica" panose="020B0604020202020204" pitchFamily="34" charset="0"/>
                <a:hlinkClick r:id="rId3"/>
              </a:rPr>
              <a:t>Planen</a:t>
            </a:r>
            <a:r>
              <a:rPr lang="nb-NO" b="0" i="0" dirty="0">
                <a:solidFill>
                  <a:srgbClr val="000000"/>
                </a:solidFill>
                <a:effectLst/>
                <a:latin typeface="Helvetica" panose="020B0604020202020204" pitchFamily="34" charset="0"/>
              </a:rPr>
              <a:t> er et selvhjelpsverktøy som hjelper personer med å legge vekt på hva de kan gjøre dersom selvmordstankene blir overveldende – hvilke faresignaler de bør være oppmerksomme på, mestringsstrategier de kan bruke, og hvem de kan kontakte av nære personer eller profesjonelle ved behov. Sikkerhetsplanen har ifølge nyere studier selvmordsforebyggende effekt.</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24</a:t>
            </a:fld>
            <a:endParaRPr lang="nb-NO" dirty="0"/>
          </a:p>
        </p:txBody>
      </p:sp>
    </p:spTree>
    <p:extLst>
      <p:ext uri="{BB962C8B-B14F-4D97-AF65-F5344CB8AC3E}">
        <p14:creationId xmlns:p14="http://schemas.microsoft.com/office/powerpoint/2010/main" val="617741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pPr algn="l" fontAlgn="base"/>
            <a:r>
              <a:rPr lang="nb-NO" b="0" i="0" dirty="0">
                <a:solidFill>
                  <a:srgbClr val="000000"/>
                </a:solidFill>
                <a:effectLst/>
                <a:latin typeface="Helvetica" panose="020B0604020202020204" pitchFamily="34" charset="0"/>
              </a:rPr>
              <a:t>Sikkerhetsplanen har fem trinn som kartlegger hvordan vi kan</a:t>
            </a:r>
          </a:p>
          <a:p>
            <a:pPr algn="l" fontAlgn="base"/>
            <a:endParaRPr lang="nb-NO" b="0" i="0" dirty="0">
              <a:solidFill>
                <a:srgbClr val="000000"/>
              </a:solidFill>
              <a:effectLst/>
              <a:latin typeface="Helvetica" panose="020B0604020202020204" pitchFamily="34" charset="0"/>
            </a:endParaRPr>
          </a:p>
          <a:p>
            <a:pPr algn="l" fontAlgn="base">
              <a:buFont typeface="Arial" panose="020B0604020202020204" pitchFamily="34" charset="0"/>
              <a:buNone/>
            </a:pPr>
            <a:r>
              <a:rPr lang="nb-NO" b="0" i="0" dirty="0">
                <a:solidFill>
                  <a:srgbClr val="000000"/>
                </a:solidFill>
                <a:effectLst/>
                <a:latin typeface="Helvetica" panose="020B0604020202020204" pitchFamily="34" charset="0"/>
              </a:rPr>
              <a:t>a) gjenkjenne faresignaler</a:t>
            </a:r>
          </a:p>
          <a:p>
            <a:pPr algn="l" fontAlgn="base">
              <a:buFont typeface="Arial" panose="020B0604020202020204" pitchFamily="34" charset="0"/>
              <a:buNone/>
            </a:pPr>
            <a:r>
              <a:rPr lang="nb-NO" b="0" i="0" dirty="0">
                <a:solidFill>
                  <a:srgbClr val="000000"/>
                </a:solidFill>
                <a:effectLst/>
                <a:latin typeface="Helvetica" panose="020B0604020202020204" pitchFamily="34" charset="0"/>
              </a:rPr>
              <a:t>Det første trinnet i utviklingen av en personlig sikkerhetsplan er å identifisere faresignalene som kommer i forkant av en suicidal krise. Det kan dreie seg om endret atferd, måter å tenke på eller endringer i humøret. Eksempler kan være en følelse av håpløshet og depresjon, irritabilitet eller tanker som «Jeg orker ikke mer».</a:t>
            </a:r>
          </a:p>
          <a:p>
            <a:pPr algn="l" fontAlgn="base">
              <a:buFont typeface="Arial" panose="020B0604020202020204" pitchFamily="34" charset="0"/>
              <a:buNone/>
            </a:pPr>
            <a:endParaRPr lang="nb-NO" b="0" i="0" dirty="0">
              <a:solidFill>
                <a:srgbClr val="000000"/>
              </a:solidFill>
              <a:effectLst/>
              <a:latin typeface="Helvetica" panose="020B0604020202020204" pitchFamily="34" charset="0"/>
            </a:endParaRPr>
          </a:p>
          <a:p>
            <a:pPr algn="l" fontAlgn="base">
              <a:buFont typeface="Arial" panose="020B0604020202020204" pitchFamily="34" charset="0"/>
              <a:buNone/>
            </a:pPr>
            <a:r>
              <a:rPr lang="nb-NO" b="0" i="0" dirty="0">
                <a:solidFill>
                  <a:srgbClr val="000000"/>
                </a:solidFill>
                <a:effectLst/>
                <a:latin typeface="Helvetica" panose="020B0604020202020204" pitchFamily="34" charset="0"/>
              </a:rPr>
              <a:t>b) benytte indre mestringsstrategier</a:t>
            </a:r>
          </a:p>
          <a:p>
            <a:pPr algn="l" fontAlgn="base">
              <a:buFont typeface="Arial" panose="020B0604020202020204" pitchFamily="34" charset="0"/>
              <a:buNone/>
            </a:pPr>
            <a:r>
              <a:rPr lang="nb-NO" b="0" i="0" dirty="0">
                <a:solidFill>
                  <a:srgbClr val="000000"/>
                </a:solidFill>
                <a:effectLst/>
                <a:latin typeface="Helvetica" panose="020B0604020202020204" pitchFamily="34" charset="0"/>
              </a:rPr>
              <a:t>Neste trinn går ut på å planlegge hva pasienten kan gjøre når faresignalene øker. Dette er et viktig trinn å prioritere. Det styrker pasientens evne til å hjelpe seg selv, og hun eller han kan erfare at suicidale tanker eller impulser kan mestres. Slike strategier kan for eksempel gå ut på å bruke distraksjonsteknikker for å få tankene over på noe annet eller emosjonsregulerende ferdigheter for å få følelsen av fortvilelse og det å være ute av seg ned på et lavere nivå for å gjøre det mulig å tenke litt klarere («Hva gjør jeg nå»). Det kan være å unne seg noe godt, se på TV, ta en dusj eller bruke en av de fem sansene for å få tankene over på noe annet. Terapeuten og pasienten identifiserer sammen strategier som kan fungere, og de som er enklest å utføre og fungerer best, setter de øverst på listen.</a:t>
            </a:r>
          </a:p>
          <a:p>
            <a:pPr algn="l" fontAlgn="base">
              <a:buFont typeface="Arial" panose="020B0604020202020204" pitchFamily="34" charset="0"/>
              <a:buNone/>
            </a:pPr>
            <a:endParaRPr lang="nb-NO" b="0" i="0" dirty="0">
              <a:solidFill>
                <a:srgbClr val="000000"/>
              </a:solidFill>
              <a:effectLst/>
              <a:latin typeface="Helvetica" panose="020B0604020202020204" pitchFamily="34" charset="0"/>
            </a:endParaRPr>
          </a:p>
          <a:p>
            <a:pPr algn="l" fontAlgn="base">
              <a:buFont typeface="Arial" panose="020B0604020202020204" pitchFamily="34" charset="0"/>
              <a:buNone/>
            </a:pPr>
            <a:r>
              <a:rPr lang="nb-NO" b="0" i="0" dirty="0">
                <a:solidFill>
                  <a:srgbClr val="000000"/>
                </a:solidFill>
                <a:effectLst/>
                <a:latin typeface="Helvetica" panose="020B0604020202020204" pitchFamily="34" charset="0"/>
              </a:rPr>
              <a:t>c) Benytte ytre mestringsstrategier</a:t>
            </a:r>
          </a:p>
          <a:p>
            <a:pPr marL="0" marR="0" lvl="0" indent="0" algn="l" defTabSz="914355" rtl="0" eaLnBrk="1" fontAlgn="base" latinLnBrk="0" hangingPunct="1">
              <a:lnSpc>
                <a:spcPct val="100000"/>
              </a:lnSpc>
              <a:spcBef>
                <a:spcPts val="0"/>
              </a:spcBef>
              <a:spcAft>
                <a:spcPts val="0"/>
              </a:spcAft>
              <a:buClrTx/>
              <a:buSzTx/>
              <a:buFont typeface="Arial" panose="020B0604020202020204" pitchFamily="34" charset="0"/>
              <a:buNone/>
              <a:tabLst/>
              <a:defRPr/>
            </a:pPr>
            <a:r>
              <a:rPr lang="nb-NO" b="0" i="0" dirty="0">
                <a:solidFill>
                  <a:srgbClr val="000000"/>
                </a:solidFill>
                <a:effectLst/>
                <a:latin typeface="Helvetica" panose="020B0604020202020204" pitchFamily="34" charset="0"/>
              </a:rPr>
              <a:t>Det er ikke sikkert at disse indre mestringsstrategiene gir ønsket virkning i situasjonen. Da er neste punkt å finne ut hva pasienten kan gjøre ved hjelp av andre. Vi spør gjerne pasienten om noen personer vanligvis får dem til å føle seg litt bedre når de er i kontakt med dem. Dette er personer som pasienten kan ta kontakt med for å slå av en prat eller være sammen med. En kan for eksempel spørre: </a:t>
            </a:r>
            <a:r>
              <a:rPr lang="nb-NO" i="1" dirty="0"/>
              <a:t>«Kanskje du burde gi søsteren din en mulighet til å være der for deg når du har det slik? Kan vi ikke sette henne opp på listen over personer du kan kontakte?»</a:t>
            </a:r>
          </a:p>
          <a:p>
            <a:pPr algn="l" fontAlgn="base">
              <a:buFont typeface="Arial" panose="020B0604020202020204" pitchFamily="34" charset="0"/>
              <a:buNone/>
            </a:pPr>
            <a:endParaRPr lang="nb-NO" b="0" i="0" dirty="0">
              <a:solidFill>
                <a:srgbClr val="000000"/>
              </a:solidFill>
              <a:effectLst/>
              <a:latin typeface="Helvetica" panose="020B0604020202020204" pitchFamily="34" charset="0"/>
            </a:endParaRPr>
          </a:p>
          <a:p>
            <a:pPr algn="l" fontAlgn="base">
              <a:buFont typeface="Arial" panose="020B0604020202020204" pitchFamily="34" charset="0"/>
              <a:buNone/>
            </a:pPr>
            <a:endParaRPr lang="nb-NO" b="0" i="0" dirty="0">
              <a:solidFill>
                <a:srgbClr val="000000"/>
              </a:solidFill>
              <a:effectLst/>
              <a:latin typeface="Helvetica" panose="020B0604020202020204" pitchFamily="34" charset="0"/>
            </a:endParaRPr>
          </a:p>
          <a:p>
            <a:pPr algn="l" fontAlgn="base">
              <a:buFont typeface="Arial" panose="020B0604020202020204" pitchFamily="34" charset="0"/>
              <a:buNone/>
            </a:pPr>
            <a:r>
              <a:rPr lang="nb-NO" b="0" i="0" dirty="0">
                <a:solidFill>
                  <a:srgbClr val="000000"/>
                </a:solidFill>
                <a:effectLst/>
                <a:latin typeface="Helvetica" panose="020B0604020202020204" pitchFamily="34" charset="0"/>
              </a:rPr>
              <a:t>d) Kontakte profesjonelle hjelpere</a:t>
            </a:r>
          </a:p>
          <a:p>
            <a:pPr algn="l" fontAlgn="base">
              <a:buFont typeface="Arial" panose="020B0604020202020204" pitchFamily="34" charset="0"/>
              <a:buNone/>
            </a:pPr>
            <a:r>
              <a:rPr lang="nb-NO" b="0" i="0" dirty="0">
                <a:solidFill>
                  <a:srgbClr val="000000"/>
                </a:solidFill>
                <a:effectLst/>
                <a:latin typeface="Helvetica" panose="020B0604020202020204" pitchFamily="34" charset="0"/>
              </a:rPr>
              <a:t>Her kan pasienten sette opp navnet på behandleren sin, og hvis pasienten ikke har noen behandler eller fastlege, kan legevakt eller krise- eller hjelpetelefoner kontaktes.</a:t>
            </a:r>
          </a:p>
          <a:p>
            <a:pPr algn="l" fontAlgn="base">
              <a:buFont typeface="Arial" panose="020B0604020202020204" pitchFamily="34" charset="0"/>
              <a:buNone/>
            </a:pPr>
            <a:endParaRPr lang="nb-NO" b="0" i="0" dirty="0">
              <a:solidFill>
                <a:srgbClr val="000000"/>
              </a:solidFill>
              <a:effectLst/>
              <a:latin typeface="Helvetica" panose="020B0604020202020204" pitchFamily="34" charset="0"/>
            </a:endParaRPr>
          </a:p>
          <a:p>
            <a:pPr algn="l" fontAlgn="base">
              <a:buFont typeface="Arial" panose="020B0604020202020204" pitchFamily="34" charset="0"/>
              <a:buNone/>
            </a:pPr>
            <a:r>
              <a:rPr lang="nb-NO" b="0" i="0" dirty="0">
                <a:solidFill>
                  <a:srgbClr val="000000"/>
                </a:solidFill>
                <a:effectLst/>
                <a:latin typeface="Helvetica" panose="020B0604020202020204" pitchFamily="34" charset="0"/>
              </a:rPr>
              <a:t>e) begrense tilgjengelige metoder</a:t>
            </a:r>
          </a:p>
          <a:p>
            <a:pPr algn="l" fontAlgn="base">
              <a:buFont typeface="Arial" panose="020B0604020202020204" pitchFamily="34" charset="0"/>
              <a:buNone/>
            </a:pPr>
            <a:r>
              <a:rPr lang="nb-NO" b="0" i="0" dirty="0">
                <a:solidFill>
                  <a:srgbClr val="000000"/>
                </a:solidFill>
                <a:effectLst/>
                <a:latin typeface="Helvetica" panose="020B0604020202020204" pitchFamily="34" charset="0"/>
              </a:rPr>
              <a:t>Vi vet at selvmordsrisikoen øker når personer har lett tilgang til </a:t>
            </a:r>
            <a:r>
              <a:rPr lang="nb-NO" b="0" i="0" dirty="0" err="1">
                <a:solidFill>
                  <a:srgbClr val="000000"/>
                </a:solidFill>
                <a:effectLst/>
                <a:latin typeface="Helvetica" panose="020B0604020202020204" pitchFamily="34" charset="0"/>
              </a:rPr>
              <a:t>selvmordsmidler</a:t>
            </a:r>
            <a:r>
              <a:rPr lang="nb-NO" b="0" i="0" dirty="0">
                <a:solidFill>
                  <a:srgbClr val="000000"/>
                </a:solidFill>
                <a:effectLst/>
                <a:latin typeface="Helvetica" panose="020B0604020202020204" pitchFamily="34" charset="0"/>
              </a:rPr>
              <a:t> og -metoder. Derfor ta vi også opp med pasienten hva hen kan gjøre for å sikre sitt eget nærmiljø, som å fjerne medikamenter som kan brukes til selvmord, og skytevåpen som åpenbart kan brukes til selvmord.</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25</a:t>
            </a:fld>
            <a:endParaRPr lang="nb-NO" dirty="0"/>
          </a:p>
        </p:txBody>
      </p:sp>
    </p:spTree>
    <p:extLst>
      <p:ext uri="{BB962C8B-B14F-4D97-AF65-F5344CB8AC3E}">
        <p14:creationId xmlns:p14="http://schemas.microsoft.com/office/powerpoint/2010/main" val="442584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u="none" strike="noStrike" baseline="0" dirty="0">
                <a:latin typeface="Cambria" panose="02040503050406030204" pitchFamily="18" charset="0"/>
              </a:rPr>
              <a:t>De pårørende kan spille en viktig rolle i det selvmordsforebyggende arbeidet. Eldre er i mange tilfeller svært avhengige av støtte fra sine pårørende. Det er derfor viktig å involvere de pårørende, i samarbeid med den eldre, i utvikling og gjennomføring av pasientens sikkerhetsplan. En slik plan kan være aktuell for eldre som tenker på eller har gjennomført selvmordsforsøk. Pårørende kjenner ofte den </a:t>
            </a:r>
            <a:r>
              <a:rPr lang="nb-NO" sz="1800" b="0" i="0" u="none" strike="noStrike" baseline="0" dirty="0" err="1">
                <a:latin typeface="Cambria" panose="02040503050406030204" pitchFamily="18" charset="0"/>
              </a:rPr>
              <a:t>eldres</a:t>
            </a:r>
            <a:r>
              <a:rPr lang="nb-NO" sz="1800" b="0" i="0" u="none" strike="noStrike" baseline="0" dirty="0">
                <a:latin typeface="Cambria" panose="02040503050406030204" pitchFamily="18" charset="0"/>
              </a:rPr>
              <a:t> historie, personlighet og behov og kan minne pasienten på sine tidligere mestringsstrategier og på hva som står i planen. </a:t>
            </a:r>
          </a:p>
          <a:p>
            <a:endParaRPr lang="nb-NO" sz="1800" b="0" i="0" u="none" strike="noStrike" baseline="0" dirty="0">
              <a:latin typeface="Cambria" panose="02040503050406030204" pitchFamily="18" charset="0"/>
            </a:endParaRPr>
          </a:p>
          <a:p>
            <a:r>
              <a:rPr lang="nb-NO" sz="1800" b="0" i="0" u="none" strike="noStrike" baseline="0" dirty="0">
                <a:latin typeface="Cambria" panose="02040503050406030204" pitchFamily="18" charset="0"/>
              </a:rPr>
              <a:t>Som helse- og omsorgspersonell har du lyttefrihet. Det betyr at du kan lytte til det pårørende forteller, men </a:t>
            </a:r>
            <a:r>
              <a:rPr lang="nb-NO" sz="1800" dirty="0">
                <a:effectLst/>
                <a:latin typeface="Calibri" panose="020F0502020204030204" pitchFamily="34" charset="0"/>
                <a:ea typeface="Times New Roman" panose="02020603050405020304" pitchFamily="18" charset="0"/>
              </a:rPr>
              <a:t>unngå å inngå allianser og å gi taushetsløfter til den pårørende. Og </a:t>
            </a:r>
            <a:r>
              <a:rPr lang="nb-NO" sz="1800" b="0" i="0" u="none" strike="noStrike" baseline="0" dirty="0">
                <a:latin typeface="Cambria" panose="02040503050406030204" pitchFamily="18" charset="0"/>
              </a:rPr>
              <a:t>husk taushetsplikten! </a:t>
            </a:r>
          </a:p>
          <a:p>
            <a:pPr marL="0" marR="0" lvl="0" indent="0" algn="l" defTabSz="914355" rtl="0" eaLnBrk="1" fontAlgn="auto" latinLnBrk="0" hangingPunct="1">
              <a:lnSpc>
                <a:spcPct val="100000"/>
              </a:lnSpc>
              <a:spcBef>
                <a:spcPts val="0"/>
              </a:spcBef>
              <a:spcAft>
                <a:spcPts val="0"/>
              </a:spcAft>
              <a:buClrTx/>
              <a:buSzTx/>
              <a:buFontTx/>
              <a:buNone/>
              <a:tabLst/>
              <a:defRPr/>
            </a:pPr>
            <a:endParaRPr lang="nb-NO" sz="1800" b="0" i="0" u="none" strike="noStrike" baseline="0" dirty="0">
              <a:latin typeface="Cambria" panose="02040503050406030204" pitchFamily="18" charset="0"/>
            </a:endParaRP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26</a:t>
            </a:fld>
            <a:endParaRPr lang="nb-NO" dirty="0"/>
          </a:p>
        </p:txBody>
      </p:sp>
    </p:spTree>
    <p:extLst>
      <p:ext uri="{BB962C8B-B14F-4D97-AF65-F5344CB8AC3E}">
        <p14:creationId xmlns:p14="http://schemas.microsoft.com/office/powerpoint/2010/main" val="553298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 slutt gjør vi en liten oppsummering av temaene som er gjennomgått:</a:t>
            </a:r>
          </a:p>
          <a:p>
            <a:pPr marL="171450" indent="-171450">
              <a:buFont typeface="Arial" panose="020B0604020202020204" pitchFamily="34" charset="0"/>
              <a:buChar char="•"/>
            </a:pPr>
            <a:r>
              <a:rPr lang="nb-NO" dirty="0"/>
              <a:t>Snakk med pasienter tror kan ha selvmordstanker.</a:t>
            </a:r>
          </a:p>
          <a:p>
            <a:pPr marL="171450" indent="-171450">
              <a:buFont typeface="Arial" panose="020B0604020202020204" pitchFamily="34" charset="0"/>
              <a:buChar char="•"/>
            </a:pPr>
            <a:r>
              <a:rPr lang="nb-NO" dirty="0"/>
              <a:t>Spør direkte om selvmordstanker, det øker ikke risikoen for selvmord. </a:t>
            </a:r>
          </a:p>
          <a:p>
            <a:pPr marL="171450" indent="-171450">
              <a:buFont typeface="Arial" panose="020B0604020202020204" pitchFamily="34" charset="0"/>
              <a:buChar char="•"/>
            </a:pPr>
            <a:r>
              <a:rPr lang="nb-NO" dirty="0"/>
              <a:t>Vær ikke alene om dine bekymringer. Snakk med din leder eller den faglig ansvarlige der du jobber.</a:t>
            </a:r>
          </a:p>
          <a:p>
            <a:pPr marL="171450" indent="-171450">
              <a:buFont typeface="Arial" panose="020B0604020202020204" pitchFamily="34" charset="0"/>
              <a:buChar char="•"/>
            </a:pPr>
            <a:r>
              <a:rPr lang="nb-NO" dirty="0"/>
              <a:t>Kontakt helsepersonell med spesiell kompetanse for videre kartlegging og oppfølging av pasienten.</a:t>
            </a:r>
          </a:p>
          <a:p>
            <a:pPr marL="171450" indent="-171450">
              <a:buFont typeface="Arial" panose="020B0604020202020204" pitchFamily="34" charset="0"/>
              <a:buChar char="•"/>
            </a:pPr>
            <a:r>
              <a:rPr lang="nb-NO" dirty="0"/>
              <a:t>Lytt til pårørende, men husk taushetsplikten.</a:t>
            </a:r>
          </a:p>
          <a:p>
            <a:pPr marL="171450" marR="0" lvl="0" indent="-171450" algn="l" defTabSz="91435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Eldre kan ha like stor nytte av oppfølging og behandling ved selvmordstanker som yngre.</a:t>
            </a:r>
          </a:p>
          <a:p>
            <a:pPr marL="171450" indent="-171450">
              <a:buFont typeface="Arial" panose="020B0604020202020204" pitchFamily="34" charset="0"/>
              <a:buChar char="•"/>
            </a:pPr>
            <a:endParaRPr lang="nb-NO" dirty="0"/>
          </a:p>
          <a:p>
            <a:endParaRPr lang="nb-NO" dirty="0"/>
          </a:p>
          <a:p>
            <a:r>
              <a:rPr lang="nb-NO" dirty="0"/>
              <a:t>Vi håper dere har fått økt kunnskap og forståelse av dette alvorlige og viktige temaet. Husk å formidle håp til pasienten ved å vise forståelse og empati i situasjonen, og fortell at det finnes hjelp å få. Ingen skal trenge å slite med selvmordstanker uten å få hjelp. Her kan dere utgjøre en viktig forskjell for pasienten. </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27</a:t>
            </a:fld>
            <a:endParaRPr lang="nb-NO" dirty="0"/>
          </a:p>
        </p:txBody>
      </p:sp>
    </p:spTree>
    <p:extLst>
      <p:ext uri="{BB962C8B-B14F-4D97-AF65-F5344CB8AC3E}">
        <p14:creationId xmlns:p14="http://schemas.microsoft.com/office/powerpoint/2010/main" val="1707363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sz="1800" b="0" i="0" u="none" strike="noStrike" baseline="0" dirty="0">
              <a:solidFill>
                <a:srgbClr val="000000"/>
              </a:solidFill>
              <a:latin typeface="Cambria" panose="02040503050406030204" pitchFamily="18" charset="0"/>
            </a:endParaRPr>
          </a:p>
          <a:p>
            <a:r>
              <a:rPr lang="nb-NO" sz="1800" b="0" i="0" u="none" strike="noStrike" baseline="0" dirty="0">
                <a:latin typeface="Cambria" panose="02040503050406030204" pitchFamily="18" charset="0"/>
              </a:rPr>
              <a:t>Det brukes mange ulike betegnelser om selvmord og selvmordsatferd. Vi bruker disse to betegnelsene slik: </a:t>
            </a:r>
          </a:p>
          <a:p>
            <a:pPr marL="0" indent="0">
              <a:buNone/>
            </a:pPr>
            <a:r>
              <a:rPr lang="nb-NO" b="1" dirty="0"/>
              <a:t>Selvmord</a:t>
            </a:r>
            <a:r>
              <a:rPr lang="nb-NO" dirty="0"/>
              <a:t> er en handling individet foretar for å skade seg selv med intensjon om å dø, og hvor skaden fører til døden.</a:t>
            </a:r>
          </a:p>
          <a:p>
            <a:pPr marL="0" indent="0">
              <a:buNone/>
            </a:pPr>
            <a:r>
              <a:rPr lang="nb-NO" b="1" dirty="0"/>
              <a:t>Selvmordsforsøk</a:t>
            </a:r>
            <a:r>
              <a:rPr lang="nb-NO" dirty="0"/>
              <a:t> er selvpåført forgiftning eller skade med intensjon om å dø.</a:t>
            </a:r>
          </a:p>
          <a:p>
            <a:pPr marL="0" indent="0">
              <a:buNone/>
            </a:pPr>
            <a:endParaRPr lang="nb-NO" dirty="0"/>
          </a:p>
          <a:p>
            <a:pPr marL="0" indent="0">
              <a:buNone/>
            </a:pPr>
            <a:r>
              <a:rPr lang="nb-NO" dirty="0"/>
              <a:t>Ikke alle selvmordsforsøk ender med selvmord, men vi vet at eldre oftere «lykkes» med selvmordsforsøk enn yngre. Det er derfor stor grunn til å ta selvmordstanker hos eldre alvorlig. </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4</a:t>
            </a:fld>
            <a:endParaRPr lang="nb-NO" dirty="0"/>
          </a:p>
        </p:txBody>
      </p:sp>
    </p:spTree>
    <p:extLst>
      <p:ext uri="{BB962C8B-B14F-4D97-AF65-F5344CB8AC3E}">
        <p14:creationId xmlns:p14="http://schemas.microsoft.com/office/powerpoint/2010/main" val="217385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tillegg til å bruke mer effektive metoder har eldre flere sårbarhetsfaktorer som gjør at de oftere dør av selvmordsforsøket. I befolkningen som helhet dør én av femten som prøver å ta livet sitt, men blant dem over sekstifem år dør én av fire. </a:t>
            </a:r>
          </a:p>
          <a:p>
            <a:pPr marL="0" marR="0" lvl="0" indent="0" algn="l" defTabSz="914355" rtl="0" eaLnBrk="1" fontAlgn="auto" latinLnBrk="0" hangingPunct="1">
              <a:lnSpc>
                <a:spcPct val="100000"/>
              </a:lnSpc>
              <a:spcBef>
                <a:spcPts val="0"/>
              </a:spcBef>
              <a:spcAft>
                <a:spcPts val="0"/>
              </a:spcAft>
              <a:buClrTx/>
              <a:buSzTx/>
              <a:buFontTx/>
              <a:buNone/>
              <a:tabLst/>
              <a:defRPr/>
            </a:pPr>
            <a:endParaRPr lang="nb-NO" dirty="0"/>
          </a:p>
          <a:p>
            <a:r>
              <a:rPr lang="nb-NO" dirty="0"/>
              <a:t>Det kan finnes flere grunner til at eldre oftere dør av selvmordsforsøk enn yngre. Eldre er fysisk mer sårbare og kan dø av komplikasjoner, de har flere fysiske sykdommer, og de har ofte nedsatt førlighet. Eldre bor oftere alene og blir dermed funnet senere, og de bruker mer dødelige </a:t>
            </a:r>
            <a:r>
              <a:rPr lang="nb-NO" dirty="0" err="1"/>
              <a:t>selvmordsmetoder</a:t>
            </a:r>
            <a:r>
              <a:rPr lang="nb-NO" dirty="0"/>
              <a:t> enn yngre. Eldre kan også ha en sterkere </a:t>
            </a:r>
            <a:r>
              <a:rPr lang="nb-NO" dirty="0" err="1"/>
              <a:t>selvmordsintensjon</a:t>
            </a:r>
            <a:r>
              <a:rPr lang="nb-NO" dirty="0"/>
              <a:t> – de er mindre i tvil om at de ønsker å dø, enn yngre er. Når eldre gjør selvmordsforsøk, må vi derfor ta det svært alvorlig. </a:t>
            </a:r>
          </a:p>
          <a:p>
            <a:endParaRPr lang="nb-NO" dirty="0"/>
          </a:p>
          <a:p>
            <a:r>
              <a:rPr lang="nb-NO" dirty="0"/>
              <a:t>I Norge har menn over åttifem år høyest selvmordsrate. Fire til fem ganger flere eldre menn enn eldre kvinner dør som følge av selvmord.</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5</a:t>
            </a:fld>
            <a:endParaRPr lang="nb-NO" dirty="0"/>
          </a:p>
        </p:txBody>
      </p:sp>
    </p:spTree>
    <p:extLst>
      <p:ext uri="{BB962C8B-B14F-4D97-AF65-F5344CB8AC3E}">
        <p14:creationId xmlns:p14="http://schemas.microsoft.com/office/powerpoint/2010/main" val="2368499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Filmen tar ca. 20 minutter.</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6</a:t>
            </a:fld>
            <a:endParaRPr lang="nb-NO" dirty="0"/>
          </a:p>
        </p:txBody>
      </p:sp>
    </p:spTree>
    <p:extLst>
      <p:ext uri="{BB962C8B-B14F-4D97-AF65-F5344CB8AC3E}">
        <p14:creationId xmlns:p14="http://schemas.microsoft.com/office/powerpoint/2010/main" val="121691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Dessverre har eldre større selvmordsrisiko enn yngre. Helse- og omsorgspersonellet bør kjenne til noen spesielle risikofaktorer for å være ekstra «på vakt» og kunne fange opp selvmordstanker hos eldre.</a:t>
            </a:r>
          </a:p>
          <a:p>
            <a:endParaRPr lang="nb-NO" dirty="0"/>
          </a:p>
          <a:p>
            <a:r>
              <a:rPr lang="nb-NO" dirty="0"/>
              <a:t>Forskning viser at det kan finnes noen felles trekk i livshistorie, personlighetstrekk og relasjonserfaringer hos eldre som har tatt sitt eget liv. Uten at dette kan generaliseres, viser forskning at eldre som tar livet sitt, kan ha opplevd en vanskelig oppvekst med barndomstraumer, men at de har kommet seg gjennom det som sterke og handlingsorienterte mennesker. De kan ha vært både viljesterke og egenrådige og hatt evne til å kontrollere seg selv og andre. Relasjonelt kan de ha blitt opplevd som distanserte og vanskelige å bli kjent med.</a:t>
            </a:r>
          </a:p>
          <a:p>
            <a:endParaRPr lang="nb-NO" dirty="0"/>
          </a:p>
          <a:p>
            <a:r>
              <a:rPr lang="nb-NO" dirty="0"/>
              <a:t>Eldre som har tatt livet sitt, kan ha hatt vansker med å akseptere og tilpasse seg sine funksjonstap i eldre år. Selvfølelsen deres kan ha vært knyttet til å yte og ha kontroll, og de kan ha opplevd tap av kontroll som svært truende. Andre studier av selvmord blant eldre finner at sykdom og funksjonsnedsettelse kombinert med tap av uavhengighet kan øke risikoen for selvmord. Det samme kan det å ikke lenger føle seg til nytte, oppleve å ha mistet verdi, tape verdighet og ha nedsatt livsglede. Disse faktorene kan være en dødelig kombinasjon.</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8</a:t>
            </a:fld>
            <a:endParaRPr lang="nb-NO" dirty="0"/>
          </a:p>
        </p:txBody>
      </p:sp>
    </p:spTree>
    <p:extLst>
      <p:ext uri="{BB962C8B-B14F-4D97-AF65-F5344CB8AC3E}">
        <p14:creationId xmlns:p14="http://schemas.microsoft.com/office/powerpoint/2010/main" val="3524502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baseline="0" dirty="0">
                <a:latin typeface="Cambria" panose="02040503050406030204" pitchFamily="18" charset="0"/>
              </a:rPr>
              <a:t>Eldre snakker kanskje enda mindre om egne selvmordstanker enn det yngre gjør. Eldre kan oppleve at de er mer en belastning enn en ressurs for samfunnet, for eksempel ved at ord som «eldrebølgen» brukes for å beskrive at den eldre delen av befolkningen vil øke i årene framover. Dette kan ha negativ innvirkning på </a:t>
            </a:r>
            <a:r>
              <a:rPr lang="nb-NO" sz="1200" b="0" i="0" u="none" strike="noStrike" baseline="0" dirty="0" err="1">
                <a:latin typeface="Cambria" panose="02040503050406030204" pitchFamily="18" charset="0"/>
              </a:rPr>
              <a:t>eldres</a:t>
            </a:r>
            <a:r>
              <a:rPr lang="nb-NO" sz="1200" b="0" i="0" u="none" strike="noStrike" baseline="0" dirty="0">
                <a:latin typeface="Cambria" panose="02040503050406030204" pitchFamily="18" charset="0"/>
              </a:rPr>
              <a:t> opplevelse av å være til nytte og ha en verdi. </a:t>
            </a:r>
          </a:p>
          <a:p>
            <a:endParaRPr lang="nb-NO" sz="1200" b="0" i="0" u="none" strike="noStrike" baseline="0" dirty="0">
              <a:latin typeface="Cambria" panose="02040503050406030204" pitchFamily="18" charset="0"/>
            </a:endParaRPr>
          </a:p>
          <a:p>
            <a:r>
              <a:rPr lang="nb-NO" sz="1200" b="0" i="0" u="none" strike="noStrike" baseline="0" dirty="0">
                <a:latin typeface="Cambria" panose="02040503050406030204" pitchFamily="18" charset="0"/>
              </a:rPr>
              <a:t>Våre holdninger til selvmord vil skinne gjennom når vi er sammen med pasienten. Det er viktig at helse- og omsorgspersonellet bekrefter verdien eldre har, gjennom å ta seg tid og vise forståelse. Helse- og omsorgspersonellet må også formidle kunnskap om at eldre som tenker på å ta livet sitt, i likhet med yngre kan ha god nytte av riktig oppfølging og behandling. </a:t>
            </a:r>
            <a:endParaRPr lang="nb-NO" dirty="0"/>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9</a:t>
            </a:fld>
            <a:endParaRPr lang="nb-NO" dirty="0"/>
          </a:p>
        </p:txBody>
      </p:sp>
    </p:spTree>
    <p:extLst>
      <p:ext uri="{BB962C8B-B14F-4D97-AF65-F5344CB8AC3E}">
        <p14:creationId xmlns:p14="http://schemas.microsoft.com/office/powerpoint/2010/main" val="102869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sz="1800" b="0" i="0" u="none" strike="noStrike" baseline="0" dirty="0">
              <a:solidFill>
                <a:srgbClr val="000000"/>
              </a:solidFill>
              <a:latin typeface="Cambria" panose="02040503050406030204" pitchFamily="18"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lang="nb-NO" sz="1800" b="0" i="0" u="none" strike="noStrike" baseline="0" dirty="0">
                <a:latin typeface="Cambria" panose="02040503050406030204" pitchFamily="18" charset="0"/>
              </a:rPr>
              <a:t>Det finnes ingen sikre tegn på at en person ønsker ta livet sitt, men det finnes noen risikofaktorer. Helse- og omsorgspersonellet kan være bekymret for at pasienter skal ta livet sitt, men kan samtidig finne det vanskelig å snakke med pasienten om disse bekymringene. Det er viktig at helse- og omsorgspersonellet som har kontakt med personen, tar bekymringene på alvor og undersøker de mulige selvmordsignalene pasienten gir.</a:t>
            </a:r>
          </a:p>
          <a:p>
            <a:endParaRPr lang="nb-NO" sz="1800" b="0" i="0" u="none" strike="noStrike" baseline="0" dirty="0">
              <a:latin typeface="Cambria" panose="02040503050406030204" pitchFamily="18" charset="0"/>
            </a:endParaRPr>
          </a:p>
          <a:p>
            <a:r>
              <a:rPr lang="nb-NO" sz="1800" b="0" i="0" u="none" strike="noStrike" baseline="0" dirty="0">
                <a:latin typeface="Cambria" panose="02040503050406030204" pitchFamily="18" charset="0"/>
              </a:rPr>
              <a:t>Det er ikke sikkert personen forteller om selvmordstankene sine, men hun eller han kan ha endret atferd i det siste. Har personen gått fra å være en vennlig og blid person med pågangsmot til å bli mer tilbaketrukket, stille og oppgitt? Kanskje har personen prøvd å ta livet sitt tidligere eller kommet med utsagn som tyder på at vedkommende ønsker å dø. Hvordan kan man vite om personen mener alvor? Finnes det noen tegn på selvmordsfare som helse- og omsorgspersonellet kan se etter? </a:t>
            </a:r>
          </a:p>
          <a:p>
            <a:pPr algn="l"/>
            <a:endParaRPr lang="nb-NO" sz="1800" b="0" i="0" u="none" strike="noStrike" baseline="0" dirty="0">
              <a:solidFill>
                <a:srgbClr val="000000"/>
              </a:solidFill>
              <a:latin typeface="Cambria" panose="02040503050406030204" pitchFamily="18"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lang="nb-NO" sz="1800" b="0" i="0" u="none" strike="noStrike" baseline="0" dirty="0">
                <a:latin typeface="Cambria" panose="02040503050406030204" pitchFamily="18" charset="0"/>
              </a:rPr>
              <a:t>For å identifisere selvmordstanker må man spørre vedkommende. Helse- og omsorgspersonellet bør ha lav terskel for å spørre om selvmord. Det er ikke farlig å spørre direkte om dette, det øker ikke sannsynligheten for selvmordsatferd. Vis at du spør fordi du bryr deg og er bekymret. </a:t>
            </a:r>
            <a:r>
              <a:rPr lang="nb-NO" sz="1800" dirty="0">
                <a:effectLst/>
                <a:latin typeface="Segoe UI" panose="020B0502040204020203" pitchFamily="34" charset="0"/>
              </a:rPr>
              <a:t>Forskning viser at det føles ensomt å gå med selvmordstanker. Derfor kan det oppleves mindre ensomt og virke forebyggende om spørsmålet om selvmordstanker stilles.</a:t>
            </a:r>
            <a:r>
              <a:rPr lang="nb-NO" sz="1800" b="0" i="0" u="none" strike="noStrike" baseline="0" dirty="0">
                <a:effectLst/>
                <a:latin typeface="Arial" panose="020B0604020202020204" pitchFamily="34" charset="0"/>
              </a:rPr>
              <a:t> </a:t>
            </a:r>
          </a:p>
          <a:p>
            <a:pPr marL="0" marR="0" lvl="0" indent="0" algn="l" defTabSz="914355" rtl="0" eaLnBrk="1" fontAlgn="auto" latinLnBrk="0" hangingPunct="1">
              <a:lnSpc>
                <a:spcPct val="100000"/>
              </a:lnSpc>
              <a:spcBef>
                <a:spcPts val="0"/>
              </a:spcBef>
              <a:spcAft>
                <a:spcPts val="0"/>
              </a:spcAft>
              <a:buClrTx/>
              <a:buSzTx/>
              <a:buFontTx/>
              <a:buNone/>
              <a:tabLst/>
              <a:defRPr/>
            </a:pPr>
            <a:endParaRPr lang="nb-NO" sz="1800" b="0" i="0" u="none" strike="noStrike" baseline="0" dirty="0">
              <a:effectLst/>
              <a:latin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lang="nb-NO" sz="1800" b="0" i="0" u="none" strike="noStrike" baseline="0" dirty="0">
                <a:latin typeface="Cambria" panose="02040503050406030204" pitchFamily="18" charset="0"/>
              </a:rPr>
              <a:t>Det kan ligge mye omsorg i et direkte spørsmål om selvmord. En god relasjon og opparbeidet tillit kan gjøre det trygt for personen å snakke med nettopp deg om selvmordstankene personen har. </a:t>
            </a:r>
          </a:p>
          <a:p>
            <a:pPr marL="0" marR="0" lvl="0" indent="0" algn="l" defTabSz="914355" rtl="0" eaLnBrk="1" fontAlgn="auto" latinLnBrk="0" hangingPunct="1">
              <a:lnSpc>
                <a:spcPct val="100000"/>
              </a:lnSpc>
              <a:spcBef>
                <a:spcPts val="0"/>
              </a:spcBef>
              <a:spcAft>
                <a:spcPts val="0"/>
              </a:spcAft>
              <a:buClrTx/>
              <a:buSzTx/>
              <a:buFontTx/>
              <a:buNone/>
              <a:tabLst/>
              <a:defRPr/>
            </a:pPr>
            <a:endParaRPr lang="nb-NO" sz="1800" b="0" i="0" u="none" strike="noStrike" baseline="0" dirty="0">
              <a:solidFill>
                <a:srgbClr val="000000"/>
              </a:solidFill>
              <a:latin typeface="Cambria" panose="02040503050406030204" pitchFamily="18"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lang="nb-NO" sz="1800" b="0" i="0" u="none" strike="noStrike" baseline="0" dirty="0">
                <a:solidFill>
                  <a:srgbClr val="000000"/>
                </a:solidFill>
                <a:latin typeface="Cambria" panose="02040503050406030204" pitchFamily="18" charset="0"/>
              </a:rPr>
              <a:t>Det kan være et stort ansvar å vite om pasientens selvmordstanker. Derfor må du snakke med den faglig ansvarlige der du jobber, eller med din leder om dette. Dokumenter også samtalen i pasientens journal.</a:t>
            </a:r>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10</a:t>
            </a:fld>
            <a:endParaRPr lang="nb-NO" dirty="0"/>
          </a:p>
        </p:txBody>
      </p:sp>
    </p:spTree>
    <p:extLst>
      <p:ext uri="{BB962C8B-B14F-4D97-AF65-F5344CB8AC3E}">
        <p14:creationId xmlns:p14="http://schemas.microsoft.com/office/powerpoint/2010/main" val="1467905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 skal dere sitte i gruppene (eller to og to) og reflektere sammen over følgende spørsmål:</a:t>
            </a:r>
          </a:p>
          <a:p>
            <a:endParaRPr lang="nb-NO" dirty="0"/>
          </a:p>
          <a:p>
            <a:pPr marL="342900" indent="-342900">
              <a:buFont typeface="+mj-lt"/>
              <a:buAutoNum type="arabicPeriod"/>
            </a:pPr>
            <a:r>
              <a:rPr lang="nb-NO" sz="1200" dirty="0"/>
              <a:t>Hvilke følelser kan helse- og omsorgspersonellet ha hvis de skal snakke med en eldre person som de er bekymret for skal ta livet sitt?</a:t>
            </a:r>
          </a:p>
          <a:p>
            <a:pPr marL="342900" indent="-342900">
              <a:buFont typeface="+mj-lt"/>
              <a:buAutoNum type="arabicPeriod"/>
            </a:pPr>
            <a:endParaRPr lang="nb-NO" sz="1200" dirty="0"/>
          </a:p>
          <a:p>
            <a:pPr marL="342900" indent="-342900">
              <a:buFont typeface="+mj-lt"/>
              <a:buAutoNum type="arabicPeriod"/>
            </a:pPr>
            <a:r>
              <a:rPr lang="nb-NO" sz="1200" dirty="0"/>
              <a:t>Hva tenker dere er det viktigste å formidle til pasienten i en slik samtale?</a:t>
            </a:r>
          </a:p>
          <a:p>
            <a:pPr marL="342900" indent="-342900">
              <a:buFont typeface="+mj-lt"/>
              <a:buAutoNum type="arabicPeriod"/>
            </a:pPr>
            <a:endParaRPr lang="nb-NO" sz="1200" dirty="0"/>
          </a:p>
          <a:p>
            <a:pPr marL="342900" indent="-342900">
              <a:buFont typeface="+mj-lt"/>
              <a:buAutoNum type="arabicPeriod"/>
            </a:pPr>
            <a:r>
              <a:rPr lang="nb-NO" sz="1200" dirty="0"/>
              <a:t>Hva kan være grunner til at helse- og omsorgspersonellet kan tenke at det er «mer naturlig og forståelig» at eldre tar livet sitt, enn at yngre gjør det?</a:t>
            </a:r>
          </a:p>
          <a:p>
            <a:endParaRPr lang="nb-NO" dirty="0"/>
          </a:p>
        </p:txBody>
      </p:sp>
      <p:sp>
        <p:nvSpPr>
          <p:cNvPr id="4" name="Plassholder for lysbildenummer 3"/>
          <p:cNvSpPr>
            <a:spLocks noGrp="1"/>
          </p:cNvSpPr>
          <p:nvPr>
            <p:ph type="sldNum" sz="quarter" idx="5"/>
          </p:nvPr>
        </p:nvSpPr>
        <p:spPr/>
        <p:txBody>
          <a:bodyPr/>
          <a:lstStyle/>
          <a:p>
            <a:fld id="{970BBC05-4A6C-4A4C-8C1F-9018E3ADE126}" type="slidenum">
              <a:rPr lang="nb-NO" smtClean="0"/>
              <a:pPr/>
              <a:t>12</a:t>
            </a:fld>
            <a:endParaRPr lang="nb-NO" dirty="0"/>
          </a:p>
        </p:txBody>
      </p:sp>
    </p:spTree>
    <p:extLst>
      <p:ext uri="{BB962C8B-B14F-4D97-AF65-F5344CB8AC3E}">
        <p14:creationId xmlns:p14="http://schemas.microsoft.com/office/powerpoint/2010/main" val="1889126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4" cy="2689348"/>
          </a:xfrm>
        </p:spPr>
        <p:txBody>
          <a:bodyPr anchor="b">
            <a:normAutofit/>
          </a:bodyPr>
          <a:lstStyle>
            <a:lvl1pPr algn="l">
              <a:defRPr sz="6000" b="0" i="0">
                <a:solidFill>
                  <a:schemeClr val="tx2"/>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3" cy="1326292"/>
          </a:xfrm>
        </p:spPr>
        <p:txBody>
          <a:bodyPr>
            <a:normAutofit/>
          </a:bodyPr>
          <a:lstStyle>
            <a:lvl1pPr marL="0" indent="0" algn="l">
              <a:buNone/>
              <a:defRPr sz="1800" cap="none"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94450AF-269F-A54A-BFD9-38B1FF458C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424368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tekstbok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991B110-8206-D006-5883-83B6B8202D91}"/>
              </a:ext>
            </a:extLst>
          </p:cNvPr>
          <p:cNvSpPr>
            <a:spLocks noGrp="1"/>
          </p:cNvSpPr>
          <p:nvPr>
            <p:ph type="body" sz="quarter" idx="15" hasCustomPrompt="1"/>
          </p:nvPr>
        </p:nvSpPr>
        <p:spPr>
          <a:xfrm>
            <a:off x="914400" y="6021388"/>
            <a:ext cx="10366376"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4"/>
            <a:ext cx="8710613" cy="629054"/>
          </a:xfrm>
          <a:prstGeom prst="rect">
            <a:avLst/>
          </a:prstGeom>
        </p:spPr>
        <p:txBody>
          <a:bodyPr vert="horz" lIns="0" tIns="0" rIns="0" bIns="0" rtlCol="0" anchor="b">
            <a:normAutofit/>
          </a:bodyPr>
          <a:lstStyle>
            <a:lvl1pPr>
              <a:lnSpc>
                <a:spcPct val="100000"/>
              </a:lnSpc>
              <a:defRPr sz="2400" baseline="0"/>
            </a:lvl1pPr>
          </a:lstStyle>
          <a:p>
            <a:r>
              <a:rPr lang="nb-NO" noProof="0" dirty="0"/>
              <a:t>Sett inn tittel</a:t>
            </a:r>
          </a:p>
        </p:txBody>
      </p:sp>
      <p:sp>
        <p:nvSpPr>
          <p:cNvPr id="5" name="Plassholder for tekst 4"/>
          <p:cNvSpPr>
            <a:spLocks noGrp="1"/>
          </p:cNvSpPr>
          <p:nvPr>
            <p:ph type="body" sz="quarter" idx="13" hasCustomPrompt="1"/>
          </p:nvPr>
        </p:nvSpPr>
        <p:spPr>
          <a:xfrm>
            <a:off x="911223" y="1557338"/>
            <a:ext cx="8710611" cy="446405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noProof="0" dirty="0"/>
              <a:t>Sett inn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5" y="1"/>
            <a:ext cx="8710612"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Sett inn OVERtittel</a:t>
            </a:r>
            <a:endParaRPr lang="nb-NO" noProof="0" dirty="0"/>
          </a:p>
        </p:txBody>
      </p:sp>
      <p:pic>
        <p:nvPicPr>
          <p:cNvPr id="6" name="Picture 5">
            <a:extLst>
              <a:ext uri="{FF2B5EF4-FFF2-40B4-BE49-F238E27FC236}">
                <a16:creationId xmlns:a16="http://schemas.microsoft.com/office/drawing/2014/main" id="{8B124F52-BFE6-A64C-853C-C680626868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extLst>
      <p:ext uri="{BB962C8B-B14F-4D97-AF65-F5344CB8AC3E}">
        <p14:creationId xmlns:p14="http://schemas.microsoft.com/office/powerpoint/2010/main" val="66700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nnholdsbokser">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1CD1781B-F973-1823-1C83-672038C69E7F}"/>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10" name="Content Placeholder 2">
            <a:extLst>
              <a:ext uri="{FF2B5EF4-FFF2-40B4-BE49-F238E27FC236}">
                <a16:creationId xmlns:a16="http://schemas.microsoft.com/office/drawing/2014/main" id="{9A4A7A54-ACF4-EB42-8402-A9CF749E3328}"/>
              </a:ext>
            </a:extLst>
          </p:cNvPr>
          <p:cNvSpPr>
            <a:spLocks noGrp="1"/>
          </p:cNvSpPr>
          <p:nvPr>
            <p:ph sz="half" idx="13" hasCustomPrompt="1"/>
          </p:nvPr>
        </p:nvSpPr>
        <p:spPr>
          <a:xfrm>
            <a:off x="6384032" y="1557339"/>
            <a:ext cx="4897437" cy="4464050"/>
          </a:xfrm>
        </p:spPr>
        <p:txBody>
          <a:bodyPr lIns="0" tIns="0" rIns="0" bIns="0">
            <a:noAutofit/>
          </a:bodyPr>
          <a:lstStyle>
            <a:lvl1pPr>
              <a:spcAft>
                <a:spcPts val="700"/>
              </a:spcAft>
              <a:defRPr b="0" i="0">
                <a:latin typeface="+mn-lt"/>
              </a:defRPr>
            </a:lvl1pPr>
            <a:lvl2pPr>
              <a:spcAft>
                <a:spcPts val="700"/>
              </a:spcAft>
              <a:defRPr b="0" i="0">
                <a:latin typeface="+mn-lt"/>
              </a:defRPr>
            </a:lvl2pPr>
            <a:lvl3pPr>
              <a:spcAft>
                <a:spcPts val="700"/>
              </a:spcAft>
              <a:defRPr b="0" i="0">
                <a:latin typeface="+mn-lt"/>
              </a:defRPr>
            </a:lvl3pPr>
            <a:lvl4pPr>
              <a:spcAft>
                <a:spcPts val="700"/>
              </a:spcAft>
              <a:defRPr b="0" i="0">
                <a:latin typeface="+mn-lt"/>
              </a:defRPr>
            </a:lvl4pPr>
            <a:lvl5pPr>
              <a:spcAft>
                <a:spcPts val="700"/>
              </a:spcAft>
              <a:defRPr b="0" i="0">
                <a:latin typeface="+mn-lt"/>
              </a:defRPr>
            </a:lvl5pPr>
          </a:lstStyle>
          <a:p>
            <a:pPr lvl="0"/>
            <a:r>
              <a:rPr lang="nb-NO" noProof="0" dirty="0"/>
              <a:t>Sett inn innhold</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9" name="Content Placeholder 1">
            <a:extLst>
              <a:ext uri="{FF2B5EF4-FFF2-40B4-BE49-F238E27FC236}">
                <a16:creationId xmlns:a16="http://schemas.microsoft.com/office/drawing/2014/main" id="{9A4A7A54-ACF4-EB42-8402-A9CF749E3328}"/>
              </a:ext>
            </a:extLst>
          </p:cNvPr>
          <p:cNvSpPr>
            <a:spLocks noGrp="1"/>
          </p:cNvSpPr>
          <p:nvPr>
            <p:ph sz="half" idx="2" hasCustomPrompt="1"/>
          </p:nvPr>
        </p:nvSpPr>
        <p:spPr>
          <a:xfrm>
            <a:off x="911225" y="1557339"/>
            <a:ext cx="4897437" cy="4464050"/>
          </a:xfrm>
        </p:spPr>
        <p:txBody>
          <a:bodyPr>
            <a:noAutofit/>
          </a:bodyPr>
          <a:lstStyle>
            <a:lvl1pPr>
              <a:spcAft>
                <a:spcPts val="700"/>
              </a:spcAft>
              <a:defRPr b="0" i="0">
                <a:latin typeface="+mn-lt"/>
              </a:defRPr>
            </a:lvl1pPr>
            <a:lvl2pPr>
              <a:spcAft>
                <a:spcPts val="700"/>
              </a:spcAft>
              <a:defRPr b="0" i="0">
                <a:latin typeface="+mn-lt"/>
              </a:defRPr>
            </a:lvl2pPr>
            <a:lvl3pPr>
              <a:spcAft>
                <a:spcPts val="700"/>
              </a:spcAft>
              <a:defRPr b="0" i="0">
                <a:latin typeface="+mn-lt"/>
              </a:defRPr>
            </a:lvl3pPr>
            <a:lvl4pPr>
              <a:spcAft>
                <a:spcPts val="700"/>
              </a:spcAft>
              <a:defRPr b="0" i="0">
                <a:latin typeface="+mn-lt"/>
              </a:defRPr>
            </a:lvl4pPr>
            <a:lvl5pPr>
              <a:spcAft>
                <a:spcPts val="700"/>
              </a:spcAft>
              <a:defRPr b="0" i="0">
                <a:latin typeface="+mn-lt"/>
              </a:defRPr>
            </a:lvl5pPr>
          </a:lstStyle>
          <a:p>
            <a:pPr lvl="0"/>
            <a:r>
              <a:rPr lang="nb-NO" noProof="0" dirty="0"/>
              <a:t>Sett inn innhold</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4"/>
            <a:ext cx="8713789" cy="629053"/>
          </a:xfrm>
          <a:prstGeom prst="rect">
            <a:avLst/>
          </a:prstGeom>
        </p:spPr>
        <p:txBody>
          <a:bodyPr vert="horz" lIns="0" tIns="0" rIns="0" bIns="0" rtlCol="0" anchor="b">
            <a:normAutofit/>
          </a:bodyPr>
          <a:lstStyle>
            <a:lvl1pPr>
              <a:lnSpc>
                <a:spcPct val="100000"/>
              </a:lnSpc>
              <a:defRPr sz="2400"/>
            </a:lvl1pPr>
          </a:lstStyle>
          <a:p>
            <a:r>
              <a:rPr lang="nb-NO" noProof="0" dirty="0"/>
              <a:t>Sett inn tittel</a:t>
            </a:r>
          </a:p>
        </p:txBody>
      </p:sp>
      <p:sp>
        <p:nvSpPr>
          <p:cNvPr id="15"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5" y="1"/>
            <a:ext cx="8713788"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Sett inn OVERtittel</a:t>
            </a:r>
            <a:endParaRPr lang="nb-NO" noProof="0" dirty="0"/>
          </a:p>
        </p:txBody>
      </p:sp>
      <p:pic>
        <p:nvPicPr>
          <p:cNvPr id="7" name="Picture 6">
            <a:extLst>
              <a:ext uri="{FF2B5EF4-FFF2-40B4-BE49-F238E27FC236}">
                <a16:creationId xmlns:a16="http://schemas.microsoft.com/office/drawing/2014/main" id="{49458C70-96C1-C64E-8D20-F8A3B67E94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extLst>
      <p:ext uri="{BB962C8B-B14F-4D97-AF65-F5344CB8AC3E}">
        <p14:creationId xmlns:p14="http://schemas.microsoft.com/office/powerpoint/2010/main" val="122841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ildebok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7198720B-255E-3C3C-EEF0-C04DC0773501}"/>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4"/>
            <a:ext cx="8709744" cy="631340"/>
          </a:xfrm>
          <a:prstGeom prst="rect">
            <a:avLst/>
          </a:prstGeom>
        </p:spPr>
        <p:txBody>
          <a:bodyPr vert="horz" lIns="0" tIns="0" rIns="0" bIns="0" rtlCol="0" anchor="b">
            <a:normAutofit/>
          </a:bodyPr>
          <a:lstStyle>
            <a:lvl1pPr>
              <a:lnSpc>
                <a:spcPct val="100000"/>
              </a:lnSpc>
              <a:defRPr/>
            </a:lvl1pPr>
          </a:lstStyle>
          <a:p>
            <a:r>
              <a:rPr lang="nb-NO" noProof="0" dirty="0"/>
              <a:t>Sett inn tittel</a:t>
            </a:r>
          </a:p>
        </p:txBody>
      </p:sp>
      <p:sp>
        <p:nvSpPr>
          <p:cNvPr id="5" name="Plassholder for tekst 4"/>
          <p:cNvSpPr>
            <a:spLocks noGrp="1"/>
          </p:cNvSpPr>
          <p:nvPr>
            <p:ph type="body" sz="quarter" idx="13" hasCustomPrompt="1"/>
          </p:nvPr>
        </p:nvSpPr>
        <p:spPr>
          <a:xfrm>
            <a:off x="911226" y="1557338"/>
            <a:ext cx="4897438" cy="4464050"/>
          </a:xfrm>
        </p:spPr>
        <p:txBody>
          <a:bodyPr>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b-NO" noProof="0" dirty="0"/>
              <a:t>Sett inn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Plassholder for bilde 2"/>
          <p:cNvSpPr>
            <a:spLocks noGrp="1"/>
          </p:cNvSpPr>
          <p:nvPr>
            <p:ph type="pic" sz="quarter" idx="14" hasCustomPrompt="1"/>
          </p:nvPr>
        </p:nvSpPr>
        <p:spPr>
          <a:xfrm>
            <a:off x="6819900" y="1557338"/>
            <a:ext cx="4460875" cy="4464050"/>
          </a:xfrm>
          <a:noFill/>
        </p:spPr>
        <p:txBody>
          <a:bodyPr lIns="144000" tIns="144000"/>
          <a:lstStyle>
            <a:lvl1pPr marL="0" indent="0">
              <a:buNone/>
              <a:defRPr/>
            </a:lvl1pPr>
          </a:lstStyle>
          <a:p>
            <a:r>
              <a:rPr lang="nb-NO" dirty="0"/>
              <a:t>Sett inn bilde</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4" y="1"/>
            <a:ext cx="8713789"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7" name="Picture 6">
            <a:extLst>
              <a:ext uri="{FF2B5EF4-FFF2-40B4-BE49-F238E27FC236}">
                <a16:creationId xmlns:a16="http://schemas.microsoft.com/office/drawing/2014/main" id="{7F6C3052-A177-734A-9C84-73420D8096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bildeboks m/bakgrun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0EED59-E120-826F-65AF-48C62C4F66EA}"/>
              </a:ext>
            </a:extLst>
          </p:cNvPr>
          <p:cNvSpPr>
            <a:spLocks noGrp="1"/>
          </p:cNvSpPr>
          <p:nvPr>
            <p:ph type="body" sz="quarter" idx="15" hasCustomPrompt="1"/>
          </p:nvPr>
        </p:nvSpPr>
        <p:spPr>
          <a:xfrm>
            <a:off x="914400" y="6021388"/>
            <a:ext cx="590232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2" name="Rektangel 1"/>
          <p:cNvSpPr/>
          <p:nvPr userDrawn="1"/>
        </p:nvSpPr>
        <p:spPr>
          <a:xfrm>
            <a:off x="7751763" y="0"/>
            <a:ext cx="444023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1" y="604434"/>
            <a:ext cx="5905499" cy="629054"/>
          </a:xfrm>
          <a:prstGeom prst="rect">
            <a:avLst/>
          </a:prstGeom>
        </p:spPr>
        <p:txBody>
          <a:bodyPr vert="horz" lIns="0" tIns="0" rIns="0" bIns="0" rtlCol="0" anchor="b">
            <a:normAutofit/>
          </a:bodyPr>
          <a:lstStyle>
            <a:lvl1pPr>
              <a:lnSpc>
                <a:spcPct val="100000"/>
              </a:lnSpc>
              <a:defRPr/>
            </a:lvl1pPr>
          </a:lstStyle>
          <a:p>
            <a:r>
              <a:rPr lang="nb-NO" noProof="0" dirty="0"/>
              <a:t>Sett inn tittel</a:t>
            </a:r>
          </a:p>
        </p:txBody>
      </p:sp>
      <p:sp>
        <p:nvSpPr>
          <p:cNvPr id="5" name="Plassholder for tekst 4"/>
          <p:cNvSpPr>
            <a:spLocks noGrp="1"/>
          </p:cNvSpPr>
          <p:nvPr>
            <p:ph type="body" sz="quarter" idx="13" hasCustomPrompt="1"/>
          </p:nvPr>
        </p:nvSpPr>
        <p:spPr>
          <a:xfrm>
            <a:off x="911226" y="1557338"/>
            <a:ext cx="4897438" cy="4464050"/>
          </a:xfrm>
        </p:spPr>
        <p:txBody>
          <a:bodyPr>
            <a:noAutofit/>
          </a:bodyPr>
          <a:lstStyle/>
          <a:p>
            <a:pPr lvl="0"/>
            <a:r>
              <a:rPr lang="nb-NO" noProof="0" dirty="0"/>
              <a:t>Sett inn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Plassholder for bilde 2"/>
          <p:cNvSpPr>
            <a:spLocks noGrp="1"/>
          </p:cNvSpPr>
          <p:nvPr>
            <p:ph type="pic" sz="quarter" idx="14" hasCustomPrompt="1"/>
          </p:nvPr>
        </p:nvSpPr>
        <p:spPr>
          <a:xfrm>
            <a:off x="6819900" y="1557338"/>
            <a:ext cx="4460875" cy="4464050"/>
          </a:xfrm>
          <a:noFill/>
        </p:spPr>
        <p:txBody>
          <a:bodyPr lIns="144000" tIns="144000"/>
          <a:lstStyle>
            <a:lvl1pPr marL="0" indent="0">
              <a:buNone/>
              <a:defRPr/>
            </a:lvl1pPr>
          </a:lstStyle>
          <a:p>
            <a:r>
              <a:rPr lang="nb-NO" dirty="0"/>
              <a:t>Sett inn bilde</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5" y="1"/>
            <a:ext cx="5905500"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9" name="Picture 8">
            <a:extLst>
              <a:ext uri="{FF2B5EF4-FFF2-40B4-BE49-F238E27FC236}">
                <a16:creationId xmlns:a16="http://schemas.microsoft.com/office/drawing/2014/main" id="{C777C62B-726E-DB47-8299-5A831D10B1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29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tfallende bildeboks + teks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0EED59-E120-826F-65AF-48C62C4F66EA}"/>
              </a:ext>
            </a:extLst>
          </p:cNvPr>
          <p:cNvSpPr>
            <a:spLocks noGrp="1"/>
          </p:cNvSpPr>
          <p:nvPr>
            <p:ph type="body" sz="quarter" idx="15" hasCustomPrompt="1"/>
          </p:nvPr>
        </p:nvSpPr>
        <p:spPr>
          <a:xfrm>
            <a:off x="5808662" y="6021388"/>
            <a:ext cx="5472112"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5808663" y="1137561"/>
            <a:ext cx="5472112" cy="629054"/>
          </a:xfrm>
          <a:prstGeom prst="rect">
            <a:avLst/>
          </a:prstGeom>
        </p:spPr>
        <p:txBody>
          <a:bodyPr vert="horz" lIns="0" tIns="0" rIns="0" bIns="0" rtlCol="0" anchor="b">
            <a:normAutofit/>
          </a:bodyPr>
          <a:lstStyle>
            <a:lvl1pPr>
              <a:lnSpc>
                <a:spcPct val="100000"/>
              </a:lnSpc>
              <a:defRPr/>
            </a:lvl1pPr>
          </a:lstStyle>
          <a:p>
            <a:r>
              <a:rPr lang="nb-NO" noProof="0" dirty="0"/>
              <a:t>Sett inn tittel</a:t>
            </a:r>
          </a:p>
        </p:txBody>
      </p:sp>
      <p:sp>
        <p:nvSpPr>
          <p:cNvPr id="5" name="Plassholder for tekst 4"/>
          <p:cNvSpPr>
            <a:spLocks noGrp="1"/>
          </p:cNvSpPr>
          <p:nvPr>
            <p:ph type="body" sz="quarter" idx="13" hasCustomPrompt="1"/>
          </p:nvPr>
        </p:nvSpPr>
        <p:spPr>
          <a:xfrm>
            <a:off x="5808663" y="2090465"/>
            <a:ext cx="5472112" cy="3930923"/>
          </a:xfrm>
        </p:spPr>
        <p:txBody>
          <a:bodyPr>
            <a:noAutofit/>
          </a:bodyPr>
          <a:lstStyle/>
          <a:p>
            <a:pPr lvl="0"/>
            <a:r>
              <a:rPr lang="nb-NO" noProof="0" dirty="0"/>
              <a:t>Sett inn tekst</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 name="Plassholder for bilde 2"/>
          <p:cNvSpPr>
            <a:spLocks noGrp="1"/>
          </p:cNvSpPr>
          <p:nvPr>
            <p:ph type="pic" sz="quarter" idx="14" hasCustomPrompt="1"/>
          </p:nvPr>
        </p:nvSpPr>
        <p:spPr>
          <a:xfrm>
            <a:off x="0" y="0"/>
            <a:ext cx="5372100" cy="6858000"/>
          </a:xfrm>
          <a:noFill/>
        </p:spPr>
        <p:txBody>
          <a:bodyPr lIns="144000" tIns="144000"/>
          <a:lstStyle>
            <a:lvl1pPr marL="0" indent="0">
              <a:buNone/>
              <a:defRPr/>
            </a:lvl1pPr>
          </a:lstStyle>
          <a:p>
            <a:r>
              <a:rPr lang="nb-NO" dirty="0"/>
              <a:t>Sett inn bilde</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5808663" y="533128"/>
            <a:ext cx="3226695"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2" name="Picture 1">
            <a:extLst>
              <a:ext uri="{FF2B5EF4-FFF2-40B4-BE49-F238E27FC236}">
                <a16:creationId xmlns:a16="http://schemas.microsoft.com/office/drawing/2014/main" id="{D584CE4B-F9E8-4C79-F3CC-A030188AD2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extLst>
      <p:ext uri="{BB962C8B-B14F-4D97-AF65-F5344CB8AC3E}">
        <p14:creationId xmlns:p14="http://schemas.microsoft.com/office/powerpoint/2010/main" val="77172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29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logo">
    <p:bg>
      <p:bgPr>
        <a:solidFill>
          <a:schemeClr val="bg1"/>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8F364D4E-FFCD-88DE-BA6A-19828E91D096}"/>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3"/>
            <a:ext cx="8713789" cy="631341"/>
          </a:xfrm>
          <a:prstGeom prst="rect">
            <a:avLst/>
          </a:prstGeom>
        </p:spPr>
        <p:txBody>
          <a:bodyPr vert="horz" lIns="0" tIns="0" rIns="0" bIns="0" rtlCol="0" anchor="b">
            <a:normAutofit/>
          </a:bodyPr>
          <a:lstStyle>
            <a:lvl1pPr>
              <a:lnSpc>
                <a:spcPct val="100000"/>
              </a:lnSpc>
              <a:defRPr>
                <a:solidFill>
                  <a:schemeClr val="tx2"/>
                </a:solidFill>
              </a:defRPr>
            </a:lvl1pPr>
          </a:lstStyle>
          <a:p>
            <a:r>
              <a:rPr lang="nb-NO" noProof="0" dirty="0"/>
              <a:t>Sett inn tittel</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4" y="1"/>
            <a:ext cx="8713789"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5" name="Picture 4">
            <a:extLst>
              <a:ext uri="{FF2B5EF4-FFF2-40B4-BE49-F238E27FC236}">
                <a16:creationId xmlns:a16="http://schemas.microsoft.com/office/drawing/2014/main" id="{B9326D3A-E20E-F642-AD35-5B9D29B166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logo – mørk">
    <p:bg>
      <p:bgPr>
        <a:solidFill>
          <a:schemeClr val="accent1"/>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0AD2860A-E3A6-180D-8D12-9FBC8E161B16}"/>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solidFill>
                  <a:schemeClr val="bg1"/>
                </a:solidFill>
              </a:defRPr>
            </a:lvl1pPr>
          </a:lstStyle>
          <a:p>
            <a:pPr lvl="0"/>
            <a:r>
              <a:rPr lang="en-GB"/>
              <a:t>Sett inn fotnote, referanse e.l.</a:t>
            </a:r>
            <a:endParaRPr lang="nb-NO"/>
          </a:p>
        </p:txBody>
      </p:sp>
      <p:sp>
        <p:nvSpPr>
          <p:cNvPr id="8"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604433"/>
            <a:ext cx="8713789" cy="631341"/>
          </a:xfrm>
          <a:prstGeom prst="rect">
            <a:avLst/>
          </a:prstGeom>
        </p:spPr>
        <p:txBody>
          <a:bodyPr vert="horz" lIns="0" tIns="0" rIns="0" bIns="0" rtlCol="0" anchor="b">
            <a:normAutofit/>
          </a:bodyPr>
          <a:lstStyle>
            <a:lvl1pPr>
              <a:lnSpc>
                <a:spcPct val="100000"/>
              </a:lnSpc>
              <a:defRPr>
                <a:solidFill>
                  <a:schemeClr val="bg1"/>
                </a:solidFill>
              </a:defRPr>
            </a:lvl1pPr>
          </a:lstStyle>
          <a:p>
            <a:r>
              <a:rPr lang="nb-NO" noProof="0" dirty="0"/>
              <a:t>Sett inn tittel</a:t>
            </a:r>
          </a:p>
        </p:txBody>
      </p:sp>
      <p:sp>
        <p:nvSpPr>
          <p:cNvPr id="10"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4" y="1"/>
            <a:ext cx="8713789" cy="697424"/>
          </a:xfrm>
        </p:spPr>
        <p:txBody>
          <a:bodyPr anchor="b">
            <a:normAutofit/>
          </a:bodyPr>
          <a:lstStyle>
            <a:lvl1pPr marL="0" indent="0" algn="l">
              <a:buNone/>
              <a:defRPr sz="1200" b="0" cap="all" baseline="0">
                <a:solidFill>
                  <a:schemeClr val="bg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6" name="Picture 5">
            <a:extLst>
              <a:ext uri="{FF2B5EF4-FFF2-40B4-BE49-F238E27FC236}">
                <a16:creationId xmlns:a16="http://schemas.microsoft.com/office/drawing/2014/main" id="{8048E045-D81C-A746-B080-D0C42ADC0F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7" y="303485"/>
            <a:ext cx="2138587" cy="572836"/>
          </a:xfrm>
          <a:prstGeom prst="rect">
            <a:avLst/>
          </a:prstGeom>
        </p:spPr>
      </p:pic>
    </p:spTree>
    <p:extLst>
      <p:ext uri="{BB962C8B-B14F-4D97-AF65-F5344CB8AC3E}">
        <p14:creationId xmlns:p14="http://schemas.microsoft.com/office/powerpoint/2010/main" val="330131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8687EBD1-6BA2-D11F-4A15-27BA3317ADCA}"/>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Tree>
    <p:extLst>
      <p:ext uri="{BB962C8B-B14F-4D97-AF65-F5344CB8AC3E}">
        <p14:creationId xmlns:p14="http://schemas.microsoft.com/office/powerpoint/2010/main" val="382616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skjermvideo">
    <p:spTree>
      <p:nvGrpSpPr>
        <p:cNvPr id="1" name=""/>
        <p:cNvGrpSpPr/>
        <p:nvPr/>
      </p:nvGrpSpPr>
      <p:grpSpPr>
        <a:xfrm>
          <a:off x="0" y="0"/>
          <a:ext cx="0" cy="0"/>
          <a:chOff x="0" y="0"/>
          <a:chExt cx="0" cy="0"/>
        </a:xfrm>
      </p:grpSpPr>
      <p:sp>
        <p:nvSpPr>
          <p:cNvPr id="4" name="Plassholder for media 3"/>
          <p:cNvSpPr>
            <a:spLocks noGrp="1"/>
          </p:cNvSpPr>
          <p:nvPr>
            <p:ph type="media" sz="quarter" idx="12" hasCustomPrompt="1"/>
          </p:nvPr>
        </p:nvSpPr>
        <p:spPr>
          <a:xfrm>
            <a:off x="0" y="0"/>
            <a:ext cx="12192000" cy="6858000"/>
          </a:xfrm>
        </p:spPr>
        <p:txBody>
          <a:bodyPr lIns="720000" tIns="1260000" rIns="720000" bIns="720000"/>
          <a:lstStyle>
            <a:lvl1pPr algn="ctr">
              <a:defRPr baseline="0"/>
            </a:lvl1pPr>
          </a:lstStyle>
          <a:p>
            <a:r>
              <a:rPr lang="nb-NO"/>
              <a:t>Sett inn video.</a:t>
            </a:r>
          </a:p>
        </p:txBody>
      </p:sp>
      <p:sp>
        <p:nvSpPr>
          <p:cNvPr id="6" name="TextBox 2">
            <a:extLst>
              <a:ext uri="{FF2B5EF4-FFF2-40B4-BE49-F238E27FC236}">
                <a16:creationId xmlns:a16="http://schemas.microsoft.com/office/drawing/2014/main" id="{CA1841DF-F331-044E-BF00-94840CA2F70B}"/>
              </a:ext>
            </a:extLst>
          </p:cNvPr>
          <p:cNvSpPr txBox="1"/>
          <p:nvPr userDrawn="1"/>
        </p:nvSpPr>
        <p:spPr>
          <a:xfrm>
            <a:off x="911224" y="-1339972"/>
            <a:ext cx="11280775" cy="1339972"/>
          </a:xfrm>
          <a:prstGeom prst="rect">
            <a:avLst/>
          </a:prstGeom>
          <a:noFill/>
        </p:spPr>
        <p:txBody>
          <a:bodyPr wrap="square" lIns="0" tIns="0" rIns="0" bIns="36000" rtlCol="0" anchor="b">
            <a:noAutofit/>
          </a:bodyPr>
          <a:lstStyle/>
          <a:p>
            <a:pPr marL="0" indent="0">
              <a:lnSpc>
                <a:spcPct val="110000"/>
              </a:lnSpc>
              <a:buFont typeface="+mj-lt"/>
              <a:buNone/>
            </a:pPr>
            <a:r>
              <a:rPr lang="nb-NO" sz="1200" kern="1200" noProof="0" dirty="0">
                <a:solidFill>
                  <a:schemeClr val="tx1"/>
                </a:solidFill>
                <a:effectLst/>
                <a:latin typeface="+mn-lt"/>
                <a:ea typeface="+mn-ea"/>
                <a:cs typeface="+mn-cs"/>
              </a:rPr>
              <a:t>Om du ønsker overskrift og/eller tekst i tillegg til video</a:t>
            </a:r>
            <a:r>
              <a:rPr lang="nb-NO" sz="1200" kern="1200" baseline="0" noProof="0" dirty="0">
                <a:solidFill>
                  <a:schemeClr val="tx1"/>
                </a:solidFill>
                <a:effectLst/>
                <a:latin typeface="+mn-lt"/>
                <a:ea typeface="+mn-ea"/>
                <a:cs typeface="+mn-cs"/>
              </a:rPr>
              <a:t> på sliden, velg heller et oppsett med </a:t>
            </a:r>
            <a:r>
              <a:rPr lang="nb-NO" sz="1200" u="sng" kern="1200" baseline="0" noProof="0" dirty="0">
                <a:solidFill>
                  <a:schemeClr val="tx1"/>
                </a:solidFill>
                <a:effectLst/>
                <a:latin typeface="+mn-lt"/>
                <a:ea typeface="+mn-ea"/>
                <a:cs typeface="+mn-cs"/>
              </a:rPr>
              <a:t>multiboks</a:t>
            </a:r>
            <a:r>
              <a:rPr lang="nb-NO" sz="1200" kern="1200" baseline="0" noProof="0" dirty="0">
                <a:solidFill>
                  <a:schemeClr val="tx1"/>
                </a:solidFill>
                <a:effectLst/>
                <a:latin typeface="+mn-lt"/>
                <a:ea typeface="+mn-ea"/>
                <a:cs typeface="+mn-cs"/>
              </a:rPr>
              <a:t>, og sett videoen inn i boksen.</a:t>
            </a:r>
            <a:endParaRPr lang="nb-NO" sz="1200" b="0" kern="1200" noProof="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rsonoversikt">
    <p:bg>
      <p:bgPr>
        <a:solidFill>
          <a:schemeClr val="bg1">
            <a:lumMod val="95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228AF20C-60AF-6B32-EB3F-F4444B2D9124}"/>
              </a:ext>
            </a:extLst>
          </p:cNvPr>
          <p:cNvSpPr>
            <a:spLocks noGrp="1"/>
          </p:cNvSpPr>
          <p:nvPr>
            <p:ph type="body" sz="quarter" idx="48"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11" name="stilling"/>
          <p:cNvSpPr>
            <a:spLocks noGrp="1"/>
          </p:cNvSpPr>
          <p:nvPr>
            <p:ph type="body" sz="quarter" idx="15" hasCustomPrompt="1"/>
          </p:nvPr>
        </p:nvSpPr>
        <p:spPr>
          <a:xfrm>
            <a:off x="1777726" y="2031547"/>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10" name="navn"/>
          <p:cNvSpPr>
            <a:spLocks noGrp="1"/>
          </p:cNvSpPr>
          <p:nvPr>
            <p:ph type="body" sz="quarter" idx="14" hasCustomPrompt="1"/>
          </p:nvPr>
        </p:nvSpPr>
        <p:spPr>
          <a:xfrm>
            <a:off x="911225" y="1546225"/>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4" name="ansatt #1"/>
          <p:cNvSpPr>
            <a:spLocks noGrp="1"/>
          </p:cNvSpPr>
          <p:nvPr>
            <p:ph type="pic" sz="quarter" idx="10" hasCustomPrompt="1"/>
          </p:nvPr>
        </p:nvSpPr>
        <p:spPr>
          <a:xfrm>
            <a:off x="911225" y="154622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12" name="stilling"/>
          <p:cNvSpPr>
            <a:spLocks noGrp="1"/>
          </p:cNvSpPr>
          <p:nvPr>
            <p:ph type="body" sz="quarter" idx="16" hasCustomPrompt="1"/>
          </p:nvPr>
        </p:nvSpPr>
        <p:spPr>
          <a:xfrm>
            <a:off x="5342898" y="2031547"/>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13" name="navn"/>
          <p:cNvSpPr>
            <a:spLocks noGrp="1"/>
          </p:cNvSpPr>
          <p:nvPr>
            <p:ph type="body" sz="quarter" idx="17" hasCustomPrompt="1"/>
          </p:nvPr>
        </p:nvSpPr>
        <p:spPr>
          <a:xfrm>
            <a:off x="4476397" y="1546225"/>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15" name="ansatt #2"/>
          <p:cNvSpPr>
            <a:spLocks noGrp="1"/>
          </p:cNvSpPr>
          <p:nvPr>
            <p:ph type="pic" sz="quarter" idx="19" hasCustomPrompt="1"/>
          </p:nvPr>
        </p:nvSpPr>
        <p:spPr>
          <a:xfrm>
            <a:off x="4476397" y="154622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16" name="stilling"/>
          <p:cNvSpPr>
            <a:spLocks noGrp="1"/>
          </p:cNvSpPr>
          <p:nvPr>
            <p:ph type="body" sz="quarter" idx="20" hasCustomPrompt="1"/>
          </p:nvPr>
        </p:nvSpPr>
        <p:spPr>
          <a:xfrm>
            <a:off x="8881777" y="2031547"/>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17" name="navn"/>
          <p:cNvSpPr>
            <a:spLocks noGrp="1"/>
          </p:cNvSpPr>
          <p:nvPr>
            <p:ph type="body" sz="quarter" idx="21" hasCustomPrompt="1"/>
          </p:nvPr>
        </p:nvSpPr>
        <p:spPr>
          <a:xfrm>
            <a:off x="8015276" y="1546225"/>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19" name="ansatt #3"/>
          <p:cNvSpPr>
            <a:spLocks noGrp="1"/>
          </p:cNvSpPr>
          <p:nvPr>
            <p:ph type="pic" sz="quarter" idx="23" hasCustomPrompt="1"/>
          </p:nvPr>
        </p:nvSpPr>
        <p:spPr>
          <a:xfrm>
            <a:off x="8015276" y="154622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20" name="stilling"/>
          <p:cNvSpPr>
            <a:spLocks noGrp="1"/>
          </p:cNvSpPr>
          <p:nvPr>
            <p:ph type="body" sz="quarter" idx="24" hasCustomPrompt="1"/>
          </p:nvPr>
        </p:nvSpPr>
        <p:spPr>
          <a:xfrm>
            <a:off x="1777726" y="3654423"/>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21" name="navn"/>
          <p:cNvSpPr>
            <a:spLocks noGrp="1"/>
          </p:cNvSpPr>
          <p:nvPr>
            <p:ph type="body" sz="quarter" idx="25" hasCustomPrompt="1"/>
          </p:nvPr>
        </p:nvSpPr>
        <p:spPr>
          <a:xfrm>
            <a:off x="911225" y="3175572"/>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23" name="ansatt #4"/>
          <p:cNvSpPr>
            <a:spLocks noGrp="1"/>
          </p:cNvSpPr>
          <p:nvPr>
            <p:ph type="pic" sz="quarter" idx="27" hasCustomPrompt="1"/>
          </p:nvPr>
        </p:nvSpPr>
        <p:spPr>
          <a:xfrm>
            <a:off x="911225" y="3177893"/>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24" name="stilling"/>
          <p:cNvSpPr>
            <a:spLocks noGrp="1"/>
          </p:cNvSpPr>
          <p:nvPr>
            <p:ph type="body" sz="quarter" idx="28" hasCustomPrompt="1"/>
          </p:nvPr>
        </p:nvSpPr>
        <p:spPr>
          <a:xfrm>
            <a:off x="5342898" y="3654423"/>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25" name="navn"/>
          <p:cNvSpPr>
            <a:spLocks noGrp="1"/>
          </p:cNvSpPr>
          <p:nvPr>
            <p:ph type="body" sz="quarter" idx="29" hasCustomPrompt="1"/>
          </p:nvPr>
        </p:nvSpPr>
        <p:spPr>
          <a:xfrm>
            <a:off x="4476397" y="3175572"/>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27" name="ansatt #5"/>
          <p:cNvSpPr>
            <a:spLocks noGrp="1"/>
          </p:cNvSpPr>
          <p:nvPr>
            <p:ph type="pic" sz="quarter" idx="31" hasCustomPrompt="1"/>
          </p:nvPr>
        </p:nvSpPr>
        <p:spPr>
          <a:xfrm>
            <a:off x="4476397" y="3177893"/>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28" name="stilling"/>
          <p:cNvSpPr>
            <a:spLocks noGrp="1"/>
          </p:cNvSpPr>
          <p:nvPr>
            <p:ph type="body" sz="quarter" idx="32" hasCustomPrompt="1"/>
          </p:nvPr>
        </p:nvSpPr>
        <p:spPr>
          <a:xfrm>
            <a:off x="8881777" y="3654423"/>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29" name="navn"/>
          <p:cNvSpPr>
            <a:spLocks noGrp="1"/>
          </p:cNvSpPr>
          <p:nvPr>
            <p:ph type="body" sz="quarter" idx="33" hasCustomPrompt="1"/>
          </p:nvPr>
        </p:nvSpPr>
        <p:spPr>
          <a:xfrm>
            <a:off x="8015276" y="3175572"/>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31" name="ansatt #6"/>
          <p:cNvSpPr>
            <a:spLocks noGrp="1"/>
          </p:cNvSpPr>
          <p:nvPr>
            <p:ph type="pic" sz="quarter" idx="35" hasCustomPrompt="1"/>
          </p:nvPr>
        </p:nvSpPr>
        <p:spPr>
          <a:xfrm>
            <a:off x="8015276" y="3177893"/>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32" name="stilling"/>
          <p:cNvSpPr>
            <a:spLocks noGrp="1"/>
          </p:cNvSpPr>
          <p:nvPr>
            <p:ph type="body" sz="quarter" idx="36" hasCustomPrompt="1"/>
          </p:nvPr>
        </p:nvSpPr>
        <p:spPr>
          <a:xfrm>
            <a:off x="1777726" y="5299494"/>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33" name="navn"/>
          <p:cNvSpPr>
            <a:spLocks noGrp="1"/>
          </p:cNvSpPr>
          <p:nvPr>
            <p:ph type="body" sz="quarter" idx="37" hasCustomPrompt="1"/>
          </p:nvPr>
        </p:nvSpPr>
        <p:spPr>
          <a:xfrm>
            <a:off x="911225" y="4822964"/>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35" name="ansatt #7"/>
          <p:cNvSpPr>
            <a:spLocks noGrp="1"/>
          </p:cNvSpPr>
          <p:nvPr>
            <p:ph type="pic" sz="quarter" idx="39" hasCustomPrompt="1"/>
          </p:nvPr>
        </p:nvSpPr>
        <p:spPr>
          <a:xfrm>
            <a:off x="911225" y="482528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36" name="stilling"/>
          <p:cNvSpPr>
            <a:spLocks noGrp="1"/>
          </p:cNvSpPr>
          <p:nvPr>
            <p:ph type="body" sz="quarter" idx="40" hasCustomPrompt="1"/>
          </p:nvPr>
        </p:nvSpPr>
        <p:spPr>
          <a:xfrm>
            <a:off x="5342898" y="5299494"/>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37" name="navn"/>
          <p:cNvSpPr>
            <a:spLocks noGrp="1"/>
          </p:cNvSpPr>
          <p:nvPr>
            <p:ph type="body" sz="quarter" idx="41" hasCustomPrompt="1"/>
          </p:nvPr>
        </p:nvSpPr>
        <p:spPr>
          <a:xfrm>
            <a:off x="4476397" y="4822964"/>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39" name="ansatt #8"/>
          <p:cNvSpPr>
            <a:spLocks noGrp="1"/>
          </p:cNvSpPr>
          <p:nvPr>
            <p:ph type="pic" sz="quarter" idx="43" hasCustomPrompt="1"/>
          </p:nvPr>
        </p:nvSpPr>
        <p:spPr>
          <a:xfrm>
            <a:off x="4476397" y="482528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40" name="stilling"/>
          <p:cNvSpPr>
            <a:spLocks noGrp="1"/>
          </p:cNvSpPr>
          <p:nvPr>
            <p:ph type="body" sz="quarter" idx="44" hasCustomPrompt="1"/>
          </p:nvPr>
        </p:nvSpPr>
        <p:spPr>
          <a:xfrm>
            <a:off x="8881777" y="5299494"/>
            <a:ext cx="2398998" cy="716416"/>
          </a:xfrm>
          <a:solidFill>
            <a:schemeClr val="bg1"/>
          </a:solidFill>
        </p:spPr>
        <p:txBody>
          <a:bodyPr lIns="108000" tIns="36000" rIns="36000" bIns="108000">
            <a:noAutofit/>
          </a:bodyPr>
          <a:lstStyle>
            <a:lvl1pPr marL="0" indent="0">
              <a:spcAft>
                <a:spcPts val="0"/>
              </a:spcAft>
              <a:buNone/>
              <a:defRPr sz="1200">
                <a:latin typeface="+mn-lt"/>
              </a:defRPr>
            </a:lvl1pPr>
            <a:lvl2pPr>
              <a:defRPr sz="1200"/>
            </a:lvl2pPr>
            <a:lvl3pPr>
              <a:defRPr sz="1200"/>
            </a:lvl3pPr>
            <a:lvl4pPr>
              <a:defRPr sz="1200"/>
            </a:lvl4pPr>
            <a:lvl5pPr>
              <a:defRPr sz="1200"/>
            </a:lvl5pPr>
          </a:lstStyle>
          <a:p>
            <a:pPr lvl="0"/>
            <a:r>
              <a:rPr lang="nb-NO" noProof="0" dirty="0"/>
              <a:t>Sett inn stilling</a:t>
            </a:r>
          </a:p>
        </p:txBody>
      </p:sp>
      <p:sp>
        <p:nvSpPr>
          <p:cNvPr id="41" name="navn"/>
          <p:cNvSpPr>
            <a:spLocks noGrp="1"/>
          </p:cNvSpPr>
          <p:nvPr>
            <p:ph type="body" sz="quarter" idx="45" hasCustomPrompt="1"/>
          </p:nvPr>
        </p:nvSpPr>
        <p:spPr>
          <a:xfrm>
            <a:off x="8015276" y="4822964"/>
            <a:ext cx="3265499" cy="502373"/>
          </a:xfrm>
          <a:solidFill>
            <a:schemeClr val="bg1"/>
          </a:solidFill>
          <a:effectLst>
            <a:outerShdw dist="63500" dir="16200000" rotWithShape="0">
              <a:schemeClr val="accent2"/>
            </a:outerShdw>
          </a:effectLst>
        </p:spPr>
        <p:txBody>
          <a:bodyPr lIns="972000" tIns="108000" rIns="36000" bIns="36000" anchor="b">
            <a:noAutofit/>
          </a:bodyPr>
          <a:lstStyle>
            <a:lvl1pPr marL="0" indent="0">
              <a:buNone/>
              <a:defRPr sz="1200" b="1">
                <a:solidFill>
                  <a:schemeClr val="tx2"/>
                </a:solidFill>
                <a:latin typeface="+mn-lt"/>
              </a:defRPr>
            </a:lvl1pPr>
            <a:lvl2pPr>
              <a:defRPr sz="1200"/>
            </a:lvl2pPr>
            <a:lvl3pPr>
              <a:defRPr sz="1200"/>
            </a:lvl3pPr>
            <a:lvl4pPr>
              <a:defRPr sz="1200"/>
            </a:lvl4pPr>
            <a:lvl5pPr>
              <a:defRPr sz="1200"/>
            </a:lvl5pPr>
          </a:lstStyle>
          <a:p>
            <a:pPr lvl="0"/>
            <a:r>
              <a:rPr lang="nb-NO" noProof="0" dirty="0"/>
              <a:t>Sett inn navn</a:t>
            </a:r>
          </a:p>
        </p:txBody>
      </p:sp>
      <p:sp>
        <p:nvSpPr>
          <p:cNvPr id="43" name="ansatt #9"/>
          <p:cNvSpPr>
            <a:spLocks noGrp="1"/>
          </p:cNvSpPr>
          <p:nvPr>
            <p:ph type="pic" sz="quarter" idx="47" hasCustomPrompt="1"/>
          </p:nvPr>
        </p:nvSpPr>
        <p:spPr>
          <a:xfrm>
            <a:off x="8015276" y="4825285"/>
            <a:ext cx="887412" cy="1190625"/>
          </a:xfrm>
          <a:solidFill>
            <a:schemeClr val="bg1">
              <a:lumMod val="75000"/>
            </a:schemeClr>
          </a:solidFill>
        </p:spPr>
        <p:txBody>
          <a:bodyPr lIns="0" tIns="216000" rIns="0" bIns="36000">
            <a:normAutofit/>
          </a:bodyPr>
          <a:lstStyle>
            <a:lvl1pPr marL="0" indent="0" algn="ctr">
              <a:buNone/>
              <a:defRPr sz="1200">
                <a:latin typeface="+mn-lt"/>
              </a:defRPr>
            </a:lvl1pPr>
          </a:lstStyle>
          <a:p>
            <a:r>
              <a:rPr lang="nb-NO" noProof="0" dirty="0"/>
              <a:t>Sett inn bilde av ansatt</a:t>
            </a:r>
          </a:p>
        </p:txBody>
      </p:sp>
      <p:sp>
        <p:nvSpPr>
          <p:cNvPr id="44" name="Title 1">
            <a:extLst>
              <a:ext uri="{FF2B5EF4-FFF2-40B4-BE49-F238E27FC236}">
                <a16:creationId xmlns:a16="http://schemas.microsoft.com/office/drawing/2014/main" id="{0CBE55BF-ADB5-BF4C-8C80-4018A3AC27C3}"/>
              </a:ext>
            </a:extLst>
          </p:cNvPr>
          <p:cNvSpPr>
            <a:spLocks noGrp="1"/>
          </p:cNvSpPr>
          <p:nvPr>
            <p:ph type="title" hasCustomPrompt="1"/>
          </p:nvPr>
        </p:nvSpPr>
        <p:spPr>
          <a:xfrm>
            <a:off x="914400" y="604434"/>
            <a:ext cx="8706570" cy="629053"/>
          </a:xfrm>
        </p:spPr>
        <p:txBody>
          <a:bodyPr>
            <a:normAutofit/>
          </a:bodyPr>
          <a:lstStyle>
            <a:lvl1pPr>
              <a:defRPr sz="2400" b="1"/>
            </a:lvl1pPr>
          </a:lstStyle>
          <a:p>
            <a:r>
              <a:rPr lang="nb-NO" noProof="0" dirty="0"/>
              <a:t>Sett inn tittel</a:t>
            </a:r>
          </a:p>
        </p:txBody>
      </p:sp>
      <p:sp>
        <p:nvSpPr>
          <p:cNvPr id="3" name="TextBox 2">
            <a:extLst>
              <a:ext uri="{FF2B5EF4-FFF2-40B4-BE49-F238E27FC236}">
                <a16:creationId xmlns:a16="http://schemas.microsoft.com/office/drawing/2014/main" id="{CA1841DF-F331-044E-BF00-94840CA2F70B}"/>
              </a:ext>
            </a:extLst>
          </p:cNvPr>
          <p:cNvSpPr txBox="1"/>
          <p:nvPr userDrawn="1"/>
        </p:nvSpPr>
        <p:spPr>
          <a:xfrm>
            <a:off x="911225" y="-1339972"/>
            <a:ext cx="8710613" cy="1339972"/>
          </a:xfrm>
          <a:prstGeom prst="rect">
            <a:avLst/>
          </a:prstGeom>
          <a:noFill/>
        </p:spPr>
        <p:txBody>
          <a:bodyPr wrap="square" lIns="0" tIns="0" rIns="0" bIns="36000" rtlCol="0" anchor="b">
            <a:noAutofit/>
          </a:bodyPr>
          <a:lstStyle/>
          <a:p>
            <a:pPr marL="228600" indent="-228600">
              <a:lnSpc>
                <a:spcPct val="110000"/>
              </a:lnSpc>
              <a:buFont typeface="+mj-lt"/>
              <a:buAutoNum type="arabicPeriod"/>
            </a:pPr>
            <a:r>
              <a:rPr lang="nb-NO" sz="1200" kern="1200" noProof="0" dirty="0">
                <a:solidFill>
                  <a:schemeClr val="tx1"/>
                </a:solidFill>
                <a:effectLst/>
                <a:latin typeface="+mn-lt"/>
                <a:ea typeface="+mn-ea"/>
                <a:cs typeface="+mn-cs"/>
              </a:rPr>
              <a:t>Sett inn portrettbilde, navn og stilling for inntil 9 personer.</a:t>
            </a:r>
          </a:p>
          <a:p>
            <a:pPr marL="228600" indent="-228600">
              <a:lnSpc>
                <a:spcPct val="110000"/>
              </a:lnSpc>
              <a:buFont typeface="+mj-lt"/>
              <a:buAutoNum type="arabicPeriod"/>
            </a:pPr>
            <a:r>
              <a:rPr lang="nb-NO" sz="1200" kern="1200" noProof="0" dirty="0">
                <a:solidFill>
                  <a:schemeClr val="tx1"/>
                </a:solidFill>
                <a:effectLst/>
                <a:latin typeface="+mn-lt"/>
                <a:ea typeface="+mn-ea"/>
                <a:cs typeface="+mn-cs"/>
              </a:rPr>
              <a:t>Bruk svarthvitt-bilder, eller sett fargemetning til 0 % under </a:t>
            </a:r>
            <a:r>
              <a:rPr lang="nb-NO" sz="1200" b="1" kern="1200" noProof="0" dirty="0">
                <a:solidFill>
                  <a:schemeClr val="tx1"/>
                </a:solidFill>
                <a:effectLst/>
                <a:latin typeface="+mn-lt"/>
                <a:ea typeface="+mn-ea"/>
                <a:cs typeface="+mn-cs"/>
              </a:rPr>
              <a:t>Formater bilde &gt; Bildefarge</a:t>
            </a:r>
            <a:r>
              <a:rPr lang="nb-NO" sz="1200" kern="1200" noProof="0" dirty="0">
                <a:solidFill>
                  <a:schemeClr val="tx1"/>
                </a:solidFill>
                <a:effectLst/>
                <a:latin typeface="+mn-lt"/>
                <a:ea typeface="+mn-ea"/>
                <a:cs typeface="+mn-cs"/>
              </a:rPr>
              <a:t>.</a:t>
            </a:r>
          </a:p>
          <a:p>
            <a:pPr marL="228600" indent="-228600">
              <a:lnSpc>
                <a:spcPct val="110000"/>
              </a:lnSpc>
              <a:buFont typeface="+mj-lt"/>
              <a:buAutoNum type="arabicPeriod"/>
            </a:pPr>
            <a:r>
              <a:rPr lang="nb-NO" sz="1200" kern="1200" noProof="0" dirty="0">
                <a:solidFill>
                  <a:schemeClr val="tx1"/>
                </a:solidFill>
                <a:effectLst/>
                <a:latin typeface="+mn-lt"/>
                <a:ea typeface="+mn-ea"/>
                <a:cs typeface="+mn-cs"/>
              </a:rPr>
              <a:t>Skaler og posisjoner hodene på bildene tilnærmet likt. NB: Bruk </a:t>
            </a:r>
            <a:r>
              <a:rPr lang="nb-NO" sz="1200" b="1" kern="1200" noProof="0" dirty="0">
                <a:solidFill>
                  <a:schemeClr val="tx1"/>
                </a:solidFill>
                <a:effectLst/>
                <a:latin typeface="+mn-lt"/>
                <a:ea typeface="+mn-ea"/>
                <a:cs typeface="+mn-cs"/>
              </a:rPr>
              <a:t>Formater bilde &gt; Beskjær</a:t>
            </a:r>
            <a:r>
              <a:rPr lang="nb-NO" sz="1200" b="0" kern="1200" noProof="0" dirty="0">
                <a:solidFill>
                  <a:schemeClr val="tx1"/>
                </a:solidFill>
                <a:effectLst/>
                <a:latin typeface="+mn-lt"/>
                <a:ea typeface="+mn-ea"/>
                <a:cs typeface="+mn-cs"/>
              </a:rPr>
              <a:t>.</a:t>
            </a:r>
          </a:p>
          <a:p>
            <a:pPr marL="228600" indent="-228600">
              <a:lnSpc>
                <a:spcPct val="110000"/>
              </a:lnSpc>
              <a:buFont typeface="+mj-lt"/>
              <a:buAutoNum type="arabicPeriod"/>
            </a:pPr>
            <a:r>
              <a:rPr lang="nb-NO" sz="1200" b="0" kern="1200" noProof="0" dirty="0">
                <a:solidFill>
                  <a:schemeClr val="tx1"/>
                </a:solidFill>
                <a:effectLst/>
                <a:latin typeface="+mn-lt"/>
                <a:ea typeface="+mn-ea"/>
                <a:cs typeface="+mn-cs"/>
              </a:rPr>
              <a:t>Slett</a:t>
            </a:r>
            <a:r>
              <a:rPr lang="nb-NO" sz="1200" b="0" kern="1200" baseline="0" noProof="0" dirty="0">
                <a:solidFill>
                  <a:schemeClr val="tx1"/>
                </a:solidFill>
                <a:effectLst/>
                <a:latin typeface="+mn-lt"/>
                <a:ea typeface="+mn-ea"/>
                <a:cs typeface="+mn-cs"/>
              </a:rPr>
              <a:t> ubrukte bokser og bilder (eller bedre: Skjul dem vha. </a:t>
            </a:r>
            <a:r>
              <a:rPr lang="nb-NO" sz="1200" b="1" kern="1200" baseline="0" noProof="0" dirty="0">
                <a:solidFill>
                  <a:schemeClr val="tx1"/>
                </a:solidFill>
                <a:effectLst/>
                <a:latin typeface="+mn-lt"/>
                <a:ea typeface="+mn-ea"/>
                <a:cs typeface="+mn-cs"/>
              </a:rPr>
              <a:t>Valgruten</a:t>
            </a:r>
            <a:r>
              <a:rPr lang="nb-NO" sz="1200" b="0" kern="1200" baseline="0" noProof="0" dirty="0">
                <a:solidFill>
                  <a:schemeClr val="tx1"/>
                </a:solidFill>
                <a:effectLst/>
                <a:latin typeface="+mn-lt"/>
                <a:ea typeface="+mn-ea"/>
                <a:cs typeface="+mn-cs"/>
              </a:rPr>
              <a:t>)</a:t>
            </a:r>
            <a:endParaRPr lang="nb-NO" sz="1200" b="0" kern="1200" noProof="0" dirty="0">
              <a:solidFill>
                <a:schemeClr val="tx1"/>
              </a:solidFill>
              <a:effectLst/>
              <a:latin typeface="+mn-lt"/>
              <a:ea typeface="+mn-ea"/>
              <a:cs typeface="+mn-cs"/>
            </a:endParaRPr>
          </a:p>
        </p:txBody>
      </p:sp>
      <p:sp>
        <p:nvSpPr>
          <p:cNvPr id="49" name="Ov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1224" y="1"/>
            <a:ext cx="8710613" cy="697424"/>
          </a:xfrm>
        </p:spPr>
        <p:txBody>
          <a:bodyPr anchor="b">
            <a:normAutofit/>
          </a:bodyPr>
          <a:lstStyle>
            <a:lvl1pPr marL="0" indent="0" algn="l">
              <a:buNone/>
              <a:defRPr sz="1200" b="0" cap="all"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a:t>
            </a:r>
            <a:r>
              <a:rPr lang="nb-NO" noProof="0" dirty="0" err="1"/>
              <a:t>OVERtittel</a:t>
            </a:r>
            <a:endParaRPr lang="nb-NO" noProof="0" dirty="0"/>
          </a:p>
        </p:txBody>
      </p:sp>
      <p:pic>
        <p:nvPicPr>
          <p:cNvPr id="46" name="Picture 45">
            <a:extLst>
              <a:ext uri="{FF2B5EF4-FFF2-40B4-BE49-F238E27FC236}">
                <a16:creationId xmlns:a16="http://schemas.microsoft.com/office/drawing/2014/main" id="{D67139EB-63C3-064D-B94A-B6F94C1444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cSld>
  <p:clrMapOvr>
    <a:masterClrMapping/>
  </p:clrMapOvr>
  <p:extLst>
    <p:ext uri="{DCECCB84-F9BA-43D5-87BE-67443E8EF086}">
      <p15:sldGuideLst xmlns:p15="http://schemas.microsoft.com/office/powerpoint/2012/main">
        <p15:guide id="1" pos="309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bil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1249" y="461256"/>
            <a:ext cx="3029880" cy="8115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fikk, grå bg">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2DF03D-6019-656B-4D09-301C235D1582}"/>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2566988" y="0"/>
            <a:ext cx="7058026" cy="720600"/>
          </a:xfrm>
        </p:spPr>
        <p:txBody>
          <a:bodyPr anchor="b">
            <a:normAutofit/>
          </a:bodyPr>
          <a:lstStyle>
            <a:lvl1pPr algn="ctr">
              <a:defRPr sz="2800" b="1" i="0">
                <a:solidFill>
                  <a:schemeClr val="tx2"/>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2566988" y="854081"/>
            <a:ext cx="7058026" cy="342761"/>
          </a:xfrm>
        </p:spPr>
        <p:txBody>
          <a:bodyPr>
            <a:normAutofit/>
          </a:bodyPr>
          <a:lstStyle>
            <a:lvl1pPr marL="0" indent="0" algn="ctr">
              <a:buNone/>
              <a:defRPr sz="1800" cap="all" spc="150" baseline="0">
                <a:solidFill>
                  <a:schemeClr val="bg2">
                    <a:lumMod val="50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a:t>
            </a:r>
          </a:p>
        </p:txBody>
      </p:sp>
      <p:pic>
        <p:nvPicPr>
          <p:cNvPr id="6" name="Picture 5">
            <a:extLst>
              <a:ext uri="{FF2B5EF4-FFF2-40B4-BE49-F238E27FC236}">
                <a16:creationId xmlns:a16="http://schemas.microsoft.com/office/drawing/2014/main" id="{77258125-5088-9F47-91EF-ADB0297DBD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22863" y="316386"/>
            <a:ext cx="1600196" cy="428624"/>
          </a:xfrm>
          <a:prstGeom prst="rect">
            <a:avLst/>
          </a:prstGeom>
        </p:spPr>
      </p:pic>
    </p:spTree>
    <p:extLst>
      <p:ext uri="{BB962C8B-B14F-4D97-AF65-F5344CB8AC3E}">
        <p14:creationId xmlns:p14="http://schemas.microsoft.com/office/powerpoint/2010/main" val="111567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fikk, hvit bg">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BBB950-F952-3432-399F-02377657E4BB}"/>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2569536" y="0"/>
            <a:ext cx="7052930" cy="720600"/>
          </a:xfrm>
        </p:spPr>
        <p:txBody>
          <a:bodyPr anchor="b">
            <a:normAutofit/>
          </a:bodyPr>
          <a:lstStyle>
            <a:lvl1pPr algn="ctr">
              <a:defRPr sz="2800" b="1" i="0">
                <a:solidFill>
                  <a:schemeClr val="tx2"/>
                </a:solidFill>
                <a:latin typeface="+mj-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2566988" y="854081"/>
            <a:ext cx="7058026" cy="342761"/>
          </a:xfrm>
        </p:spPr>
        <p:txBody>
          <a:bodyPr>
            <a:normAutofit/>
          </a:bodyPr>
          <a:lstStyle>
            <a:lvl1pPr marL="0" indent="0" algn="ctr">
              <a:buNone/>
              <a:defRPr sz="1800" cap="all" spc="150" baseline="0">
                <a:solidFill>
                  <a:schemeClr val="tx1">
                    <a:lumMod val="50000"/>
                    <a:lumOff val="50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a:t>
            </a:r>
          </a:p>
        </p:txBody>
      </p:sp>
      <p:pic>
        <p:nvPicPr>
          <p:cNvPr id="5" name="Picture 4">
            <a:extLst>
              <a:ext uri="{FF2B5EF4-FFF2-40B4-BE49-F238E27FC236}">
                <a16:creationId xmlns:a16="http://schemas.microsoft.com/office/drawing/2014/main" id="{161350AF-2DF5-114A-99C0-746DCC620E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22863" y="316386"/>
            <a:ext cx="1600196" cy="428624"/>
          </a:xfrm>
          <a:prstGeom prst="rect">
            <a:avLst/>
          </a:prstGeom>
        </p:spPr>
      </p:pic>
    </p:spTree>
    <p:extLst>
      <p:ext uri="{BB962C8B-B14F-4D97-AF65-F5344CB8AC3E}">
        <p14:creationId xmlns:p14="http://schemas.microsoft.com/office/powerpoint/2010/main" val="178839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teside 1">
    <p:bg>
      <p:bgPr>
        <a:solidFill>
          <a:schemeClr val="bg2"/>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C0D2E2B-C5A9-214F-A9E3-1BBE47A15E5C}"/>
              </a:ext>
            </a:extLst>
          </p:cNvPr>
          <p:cNvSpPr/>
          <p:nvPr userDrawn="1"/>
        </p:nvSpPr>
        <p:spPr>
          <a:xfrm>
            <a:off x="4170485" y="1503485"/>
            <a:ext cx="3851031" cy="38510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ext Placeholder 8">
            <a:extLst>
              <a:ext uri="{FF2B5EF4-FFF2-40B4-BE49-F238E27FC236}">
                <a16:creationId xmlns:a16="http://schemas.microsoft.com/office/drawing/2014/main" id="{D56986A1-4C6E-2A46-8549-9C1C923754B8}"/>
              </a:ext>
            </a:extLst>
          </p:cNvPr>
          <p:cNvSpPr>
            <a:spLocks noGrp="1"/>
          </p:cNvSpPr>
          <p:nvPr>
            <p:ph type="body" sz="quarter" idx="10" hasCustomPrompt="1"/>
          </p:nvPr>
        </p:nvSpPr>
        <p:spPr>
          <a:xfrm>
            <a:off x="4440238" y="2344440"/>
            <a:ext cx="3311525" cy="1278784"/>
          </a:xfrm>
        </p:spPr>
        <p:txBody>
          <a:bodyPr anchor="b">
            <a:noAutofit/>
          </a:bodyPr>
          <a:lstStyle>
            <a:lvl1pPr marL="0" indent="0" algn="ctr">
              <a:buNone/>
              <a:defRPr sz="2400" b="1" i="0" baseline="0">
                <a:solidFill>
                  <a:schemeClr val="bg1"/>
                </a:solidFill>
                <a:latin typeface="+mj-lt"/>
              </a:defRPr>
            </a:lvl1pPr>
          </a:lstStyle>
          <a:p>
            <a:pPr lvl="0"/>
            <a:r>
              <a:rPr lang="nb-NO" noProof="0" dirty="0"/>
              <a:t>Sett inn takk eller annen tekst</a:t>
            </a:r>
          </a:p>
        </p:txBody>
      </p:sp>
      <p:sp>
        <p:nvSpPr>
          <p:cNvPr id="5" name="Text Placeholder 8">
            <a:extLst>
              <a:ext uri="{FF2B5EF4-FFF2-40B4-BE49-F238E27FC236}">
                <a16:creationId xmlns:a16="http://schemas.microsoft.com/office/drawing/2014/main" id="{B9256148-E2C9-8744-B15D-B777712B2618}"/>
              </a:ext>
            </a:extLst>
          </p:cNvPr>
          <p:cNvSpPr>
            <a:spLocks noGrp="1"/>
          </p:cNvSpPr>
          <p:nvPr>
            <p:ph type="body" sz="quarter" idx="11" hasCustomPrompt="1"/>
          </p:nvPr>
        </p:nvSpPr>
        <p:spPr>
          <a:xfrm>
            <a:off x="4440237" y="3781353"/>
            <a:ext cx="3311525" cy="649971"/>
          </a:xfrm>
        </p:spPr>
        <p:txBody>
          <a:bodyPr anchor="t">
            <a:normAutofit/>
          </a:bodyPr>
          <a:lstStyle>
            <a:lvl1pPr marL="0" indent="0" algn="ctr">
              <a:buNone/>
              <a:defRPr sz="1800" b="0" i="0" baseline="0">
                <a:solidFill>
                  <a:schemeClr val="bg2"/>
                </a:solidFill>
                <a:latin typeface="+mn-lt"/>
              </a:defRPr>
            </a:lvl1pPr>
          </a:lstStyle>
          <a:p>
            <a:pPr lvl="0"/>
            <a:r>
              <a:rPr lang="nb-NO" noProof="0" dirty="0"/>
              <a:t>Sett inn evt. mer tekst</a:t>
            </a:r>
          </a:p>
        </p:txBody>
      </p:sp>
      <p:pic>
        <p:nvPicPr>
          <p:cNvPr id="9" name="Picture 8">
            <a:extLst>
              <a:ext uri="{FF2B5EF4-FFF2-40B4-BE49-F238E27FC236}">
                <a16:creationId xmlns:a16="http://schemas.microsoft.com/office/drawing/2014/main" id="{FFD8FBF1-CC85-6645-AE12-CB274E19C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26475" y="5832577"/>
            <a:ext cx="2138591" cy="572837"/>
          </a:xfrm>
          <a:prstGeom prst="rect">
            <a:avLst/>
          </a:prstGeom>
        </p:spPr>
      </p:pic>
    </p:spTree>
    <p:extLst>
      <p:ext uri="{BB962C8B-B14F-4D97-AF65-F5344CB8AC3E}">
        <p14:creationId xmlns:p14="http://schemas.microsoft.com/office/powerpoint/2010/main" val="2162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tes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64ED9DC4-894D-FC47-AB94-A9F5CC0070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205858" y="5480977"/>
            <a:ext cx="2878414" cy="7710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p15:clr>
            <a:srgbClr val="FBAE40"/>
          </p15:clr>
        </p15:guide>
        <p15:guide id="2" orient="horz" pos="2160" userDrawn="1">
          <p15:clr>
            <a:srgbClr val="FBAE40"/>
          </p15:clr>
        </p15:guide>
        <p15:guide id="3" orient="horz" pos="2260" userDrawn="1">
          <p15:clr>
            <a:srgbClr val="FBAE40"/>
          </p15:clr>
        </p15:guide>
        <p15:guide id="4" pos="173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tes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64ED9DC4-894D-FC47-AB94-A9F5CC0070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36591" y="2855742"/>
            <a:ext cx="4280326" cy="11465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p15:clr>
            <a:srgbClr val="FBAE40"/>
          </p15:clr>
        </p15:guide>
        <p15:guide id="2" pos="173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tes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16F235-AE89-DC49-986E-1944210F2FD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025722" y="5832949"/>
            <a:ext cx="2140558" cy="573364"/>
          </a:xfrm>
          <a:prstGeom prst="rect">
            <a:avLst/>
          </a:prstGeom>
        </p:spPr>
      </p:pic>
      <p:sp>
        <p:nvSpPr>
          <p:cNvPr id="7"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2747963" y="1673814"/>
            <a:ext cx="6696076" cy="1418095"/>
          </a:xfrm>
        </p:spPr>
        <p:txBody>
          <a:bodyPr anchor="b">
            <a:normAutofit/>
          </a:bodyPr>
          <a:lstStyle>
            <a:lvl1pPr marL="0" indent="0" algn="ctr">
              <a:buNone/>
              <a:defRPr sz="2400" b="1"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noProof="0" dirty="0"/>
              <a:t>Sett inn takk eller annen tekst</a:t>
            </a:r>
          </a:p>
        </p:txBody>
      </p:sp>
      <p:cxnSp>
        <p:nvCxnSpPr>
          <p:cNvPr id="11" name="Straight Connector 8">
            <a:extLst>
              <a:ext uri="{FF2B5EF4-FFF2-40B4-BE49-F238E27FC236}">
                <a16:creationId xmlns:a16="http://schemas.microsoft.com/office/drawing/2014/main" id="{456D0AAD-4AD5-2B40-A9F6-A259C441FF6E}"/>
              </a:ext>
            </a:extLst>
          </p:cNvPr>
          <p:cNvCxnSpPr>
            <a:cxnSpLocks/>
          </p:cNvCxnSpPr>
          <p:nvPr userDrawn="1"/>
        </p:nvCxnSpPr>
        <p:spPr>
          <a:xfrm>
            <a:off x="2747963" y="3429000"/>
            <a:ext cx="670311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p15:clr>
            <a:srgbClr val="FBAE40"/>
          </p15:clr>
        </p15:guide>
        <p15:guide id="2" pos="1731"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B!">
    <p:bg>
      <p:bgPr>
        <a:solidFill>
          <a:srgbClr val="8C2541"/>
        </a:solidFill>
        <a:effectLst/>
      </p:bgPr>
    </p:bg>
    <p:spTree>
      <p:nvGrpSpPr>
        <p:cNvPr id="1" name=""/>
        <p:cNvGrpSpPr/>
        <p:nvPr/>
      </p:nvGrpSpPr>
      <p:grpSpPr>
        <a:xfrm>
          <a:off x="0" y="0"/>
          <a:ext cx="0" cy="0"/>
          <a:chOff x="0" y="0"/>
          <a:chExt cx="0" cy="0"/>
        </a:xfrm>
      </p:grpSpPr>
      <p:sp>
        <p:nvSpPr>
          <p:cNvPr id="3" name="TekstSylinder 2"/>
          <p:cNvSpPr txBox="1"/>
          <p:nvPr userDrawn="1"/>
        </p:nvSpPr>
        <p:spPr>
          <a:xfrm>
            <a:off x="1287262" y="321245"/>
            <a:ext cx="9617478" cy="6215511"/>
          </a:xfrm>
          <a:prstGeom prst="rect">
            <a:avLst/>
          </a:prstGeom>
          <a:solidFill>
            <a:srgbClr val="8C2541"/>
          </a:solidFill>
        </p:spPr>
        <p:txBody>
          <a:bodyPr wrap="square" lIns="144000" tIns="144000" rIns="144000" bIns="144000" rtlCol="0" anchor="t">
            <a:spAutoFit/>
          </a:bodyPr>
          <a:lstStyle/>
          <a:p>
            <a:pPr algn="ctr">
              <a:lnSpc>
                <a:spcPct val="100000"/>
              </a:lnSpc>
            </a:pPr>
            <a:r>
              <a:rPr lang="nb-NO" sz="7700" b="1" dirty="0">
                <a:solidFill>
                  <a:schemeClr val="bg1"/>
                </a:solidFill>
                <a:latin typeface="+mj-lt"/>
              </a:rPr>
              <a:t>Ikke bruk eventuelle</a:t>
            </a:r>
            <a:r>
              <a:rPr lang="nb-NO" sz="7700" b="1" baseline="0" dirty="0">
                <a:solidFill>
                  <a:schemeClr val="bg1"/>
                </a:solidFill>
                <a:latin typeface="+mj-lt"/>
              </a:rPr>
              <a:t> oppsett som ligger inne ETTER DETTE!</a:t>
            </a:r>
            <a:endParaRPr lang="nb-NO" sz="7700" b="1"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orside m/bil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24607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orside m/bil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224553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Forside m/bil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104959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orside m/bil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a:extLst>
              <a:ext uri="{FF2B5EF4-FFF2-40B4-BE49-F238E27FC236}">
                <a16:creationId xmlns:a16="http://schemas.microsoft.com/office/drawing/2014/main" id="{20E5B076-7A65-BA43-8F8B-97DCE6BA0869}"/>
              </a:ext>
            </a:extLst>
          </p:cNvPr>
          <p:cNvSpPr>
            <a:spLocks noGrp="1"/>
          </p:cNvSpPr>
          <p:nvPr>
            <p:ph type="ctrTitle" hasCustomPrompt="1"/>
          </p:nvPr>
        </p:nvSpPr>
        <p:spPr>
          <a:xfrm>
            <a:off x="914399" y="2060575"/>
            <a:ext cx="8710613" cy="2689348"/>
          </a:xfrm>
        </p:spPr>
        <p:txBody>
          <a:bodyPr anchor="b">
            <a:normAutofit/>
          </a:bodyPr>
          <a:lstStyle>
            <a:lvl1pPr algn="l">
              <a:defRPr sz="6000" b="0" i="0">
                <a:solidFill>
                  <a:schemeClr val="bg1"/>
                </a:solidFill>
                <a:latin typeface="+mn-lt"/>
              </a:defRPr>
            </a:lvl1pPr>
          </a:lstStyle>
          <a:p>
            <a:r>
              <a:rPr lang="nb-NO" noProof="0" dirty="0"/>
              <a:t>Sett inn tittel</a:t>
            </a:r>
          </a:p>
        </p:txBody>
      </p:sp>
      <p:sp>
        <p:nvSpPr>
          <p:cNvPr id="3" name="Undertittel">
            <a:extLst>
              <a:ext uri="{FF2B5EF4-FFF2-40B4-BE49-F238E27FC236}">
                <a16:creationId xmlns:a16="http://schemas.microsoft.com/office/drawing/2014/main" id="{2A52990A-F5CC-1149-857E-FABDF5514E12}"/>
              </a:ext>
            </a:extLst>
          </p:cNvPr>
          <p:cNvSpPr>
            <a:spLocks noGrp="1"/>
          </p:cNvSpPr>
          <p:nvPr>
            <p:ph type="subTitle" idx="1" hasCustomPrompt="1"/>
          </p:nvPr>
        </p:nvSpPr>
        <p:spPr>
          <a:xfrm>
            <a:off x="914400" y="5198330"/>
            <a:ext cx="8710612" cy="1326292"/>
          </a:xfrm>
        </p:spPr>
        <p:txBody>
          <a:bodyPr>
            <a:normAutofit/>
          </a:bodyPr>
          <a:lstStyle>
            <a:lvl1pPr marL="0" indent="0" algn="l">
              <a:buNone/>
              <a:defRPr sz="1800" cap="none"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Sett inn undertittel/forfatter/dato e.l.</a:t>
            </a:r>
          </a:p>
        </p:txBody>
      </p:sp>
      <p:cxnSp>
        <p:nvCxnSpPr>
          <p:cNvPr id="9" name="Straight Connector 8">
            <a:extLst>
              <a:ext uri="{FF2B5EF4-FFF2-40B4-BE49-F238E27FC236}">
                <a16:creationId xmlns:a16="http://schemas.microsoft.com/office/drawing/2014/main" id="{8A4A978F-2D48-354B-AAAF-C85093771275}"/>
              </a:ext>
            </a:extLst>
          </p:cNvPr>
          <p:cNvCxnSpPr>
            <a:cxnSpLocks/>
          </p:cNvCxnSpPr>
          <p:nvPr userDrawn="1"/>
        </p:nvCxnSpPr>
        <p:spPr>
          <a:xfrm>
            <a:off x="914400" y="5110407"/>
            <a:ext cx="871061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AC1138-A154-FD48-8CB7-B7E7289050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1249" y="461256"/>
            <a:ext cx="3029880" cy="811575"/>
          </a:xfrm>
          <a:prstGeom prst="rect">
            <a:avLst/>
          </a:prstGeom>
        </p:spPr>
      </p:pic>
    </p:spTree>
    <p:extLst>
      <p:ext uri="{BB962C8B-B14F-4D97-AF65-F5344CB8AC3E}">
        <p14:creationId xmlns:p14="http://schemas.microsoft.com/office/powerpoint/2010/main" val="364959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9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m/bildeboks">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D6AA921-BCDC-47C8-72F5-38B5B67686D5}"/>
              </a:ext>
            </a:extLst>
          </p:cNvPr>
          <p:cNvSpPr>
            <a:spLocks noGrp="1"/>
          </p:cNvSpPr>
          <p:nvPr>
            <p:ph type="body" sz="quarter" idx="15" hasCustomPrompt="1"/>
          </p:nvPr>
        </p:nvSpPr>
        <p:spPr>
          <a:xfrm>
            <a:off x="914400" y="6021388"/>
            <a:ext cx="4894263"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3" name="Content Placeholder 2">
            <a:extLst>
              <a:ext uri="{FF2B5EF4-FFF2-40B4-BE49-F238E27FC236}">
                <a16:creationId xmlns:a16="http://schemas.microsoft.com/office/drawing/2014/main" id="{EDBF9A5E-1439-EA42-B17A-43220B2A9FC8}"/>
              </a:ext>
            </a:extLst>
          </p:cNvPr>
          <p:cNvSpPr>
            <a:spLocks noGrp="1"/>
          </p:cNvSpPr>
          <p:nvPr>
            <p:ph idx="1" hasCustomPrompt="1"/>
          </p:nvPr>
        </p:nvSpPr>
        <p:spPr>
          <a:xfrm>
            <a:off x="914400" y="2543250"/>
            <a:ext cx="4894263" cy="3478138"/>
          </a:xfrm>
        </p:spPr>
        <p:txBody>
          <a:bodyPr/>
          <a:lstStyle>
            <a:lvl1pPr marL="0" indent="0">
              <a:buClr>
                <a:srgbClr val="85BE42"/>
              </a:buClr>
              <a:buSzPct val="120000"/>
              <a:buFont typeface="Arial" panose="020B0604020202020204" pitchFamily="34" charset="0"/>
              <a:buNone/>
              <a:defRPr b="0" i="0">
                <a:solidFill>
                  <a:schemeClr val="tx1"/>
                </a:solidFill>
                <a:latin typeface="+mn-lt"/>
              </a:defRPr>
            </a:lvl1pPr>
            <a:lvl2pPr marL="271463" indent="-265113">
              <a:buClr>
                <a:srgbClr val="85BE42"/>
              </a:buClr>
              <a:buSzPct val="100000"/>
              <a:buFont typeface="Arial" panose="020B0604020202020204" pitchFamily="34" charset="0"/>
              <a:buChar char="•"/>
              <a:tabLst/>
              <a:defRPr b="0" i="0">
                <a:solidFill>
                  <a:schemeClr val="tx1"/>
                </a:solidFill>
                <a:latin typeface="+mn-lt"/>
              </a:defRPr>
            </a:lvl2pPr>
            <a:lvl3pPr marL="536575" indent="-265113">
              <a:buClr>
                <a:schemeClr val="accent2"/>
              </a:buClr>
              <a:buFont typeface="System Font Regular"/>
              <a:buChar char="–"/>
              <a:tabLst/>
              <a:defRPr b="0" i="0">
                <a:solidFill>
                  <a:schemeClr val="tx1"/>
                </a:solidFill>
                <a:latin typeface="+mn-lt"/>
              </a:defRPr>
            </a:lvl3pPr>
            <a:lvl4pPr marL="800100" indent="-263525">
              <a:buClr>
                <a:srgbClr val="85BE42"/>
              </a:buClr>
              <a:buFont typeface="Courier New" panose="02070309020205020404" pitchFamily="49" charset="0"/>
              <a:buChar char="o"/>
              <a:tabLst/>
              <a:defRPr b="0" i="0">
                <a:solidFill>
                  <a:schemeClr val="tx1"/>
                </a:solidFill>
                <a:latin typeface="+mn-lt"/>
              </a:defRPr>
            </a:lvl4pPr>
            <a:lvl5pPr marL="1085850" indent="-285750">
              <a:buClr>
                <a:srgbClr val="85BE42"/>
              </a:buClr>
              <a:buFont typeface="Wingdings" pitchFamily="2" charset="2"/>
              <a:buChar char="§"/>
              <a:tabLst/>
              <a:defRPr b="0" i="0">
                <a:solidFill>
                  <a:schemeClr val="tx1"/>
                </a:solidFill>
                <a:latin typeface="+mn-lt"/>
              </a:defRPr>
            </a:lvl5pPr>
          </a:lstStyle>
          <a:p>
            <a:pPr lvl="0"/>
            <a:r>
              <a:rPr lang="nb-NO" noProof="0" dirty="0"/>
              <a:t>Sett inn tekst</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a:p>
            <a:pPr lvl="0"/>
            <a:endParaRPr lang="nb-NO" noProof="0" dirty="0"/>
          </a:p>
        </p:txBody>
      </p:sp>
      <p:sp>
        <p:nvSpPr>
          <p:cNvPr id="10"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1233489"/>
            <a:ext cx="4894263" cy="904216"/>
          </a:xfrm>
          <a:prstGeom prst="rect">
            <a:avLst/>
          </a:prstGeom>
        </p:spPr>
        <p:txBody>
          <a:bodyPr vert="horz" lIns="0" tIns="0" rIns="0" bIns="0" rtlCol="0" anchor="b">
            <a:normAutofit/>
          </a:bodyPr>
          <a:lstStyle>
            <a:lvl1pPr>
              <a:defRPr sz="3200" b="1">
                <a:solidFill>
                  <a:schemeClr val="tx2"/>
                </a:solidFill>
              </a:defRPr>
            </a:lvl1pPr>
          </a:lstStyle>
          <a:p>
            <a:r>
              <a:rPr lang="nb-NO" noProof="0" dirty="0"/>
              <a:t>Sett inn «Agenda» e.l. tittel</a:t>
            </a:r>
          </a:p>
        </p:txBody>
      </p:sp>
      <p:cxnSp>
        <p:nvCxnSpPr>
          <p:cNvPr id="7" name="Straight Connector 8">
            <a:extLst>
              <a:ext uri="{FF2B5EF4-FFF2-40B4-BE49-F238E27FC236}">
                <a16:creationId xmlns:a16="http://schemas.microsoft.com/office/drawing/2014/main" id="{456D0AAD-4AD5-2B40-A9F6-A259C441FF6E}"/>
              </a:ext>
            </a:extLst>
          </p:cNvPr>
          <p:cNvCxnSpPr>
            <a:cxnSpLocks/>
          </p:cNvCxnSpPr>
          <p:nvPr userDrawn="1"/>
        </p:nvCxnSpPr>
        <p:spPr>
          <a:xfrm>
            <a:off x="914400" y="2191557"/>
            <a:ext cx="489426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lassholder for bilde 2"/>
          <p:cNvSpPr>
            <a:spLocks noGrp="1"/>
          </p:cNvSpPr>
          <p:nvPr>
            <p:ph type="pic" sz="quarter" idx="14" hasCustomPrompt="1"/>
          </p:nvPr>
        </p:nvSpPr>
        <p:spPr>
          <a:xfrm>
            <a:off x="6816725" y="-23248"/>
            <a:ext cx="5390773" cy="6919993"/>
          </a:xfrm>
          <a:noFill/>
        </p:spPr>
        <p:txBody>
          <a:bodyPr lIns="144000" tIns="144000"/>
          <a:lstStyle/>
          <a:p>
            <a:r>
              <a:rPr lang="nb-NO" dirty="0"/>
              <a:t>Sett inn bilde.</a:t>
            </a:r>
          </a:p>
        </p:txBody>
      </p:sp>
      <p:pic>
        <p:nvPicPr>
          <p:cNvPr id="9" name="Picture 8">
            <a:extLst>
              <a:ext uri="{FF2B5EF4-FFF2-40B4-BE49-F238E27FC236}">
                <a16:creationId xmlns:a16="http://schemas.microsoft.com/office/drawing/2014/main" id="{82EAED3B-10BB-1C48-980B-1CAFB8D61F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55403" y="505785"/>
            <a:ext cx="2138591" cy="572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11AB3C-3C22-C233-A377-E529789ADFC6}"/>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10" name="Title Placeholder 1">
            <a:extLst>
              <a:ext uri="{FF2B5EF4-FFF2-40B4-BE49-F238E27FC236}">
                <a16:creationId xmlns:a16="http://schemas.microsoft.com/office/drawing/2014/main" id="{D556AAC5-BA44-8346-A7AC-D079A27BD306}"/>
              </a:ext>
            </a:extLst>
          </p:cNvPr>
          <p:cNvSpPr>
            <a:spLocks noGrp="1"/>
          </p:cNvSpPr>
          <p:nvPr>
            <p:ph type="title" hasCustomPrompt="1"/>
          </p:nvPr>
        </p:nvSpPr>
        <p:spPr>
          <a:xfrm>
            <a:off x="914400" y="1233489"/>
            <a:ext cx="7053263" cy="904216"/>
          </a:xfrm>
          <a:prstGeom prst="rect">
            <a:avLst/>
          </a:prstGeom>
        </p:spPr>
        <p:txBody>
          <a:bodyPr vert="horz" lIns="0" tIns="0" rIns="0" bIns="0" rtlCol="0" anchor="b">
            <a:normAutofit/>
          </a:bodyPr>
          <a:lstStyle>
            <a:lvl1pPr>
              <a:defRPr sz="3200" b="1">
                <a:solidFill>
                  <a:schemeClr val="tx2"/>
                </a:solidFill>
              </a:defRPr>
            </a:lvl1pPr>
          </a:lstStyle>
          <a:p>
            <a:r>
              <a:rPr lang="nb-NO" noProof="0" dirty="0"/>
              <a:t>Sett inn «Agenda» e.l. tittel</a:t>
            </a:r>
          </a:p>
        </p:txBody>
      </p:sp>
      <p:cxnSp>
        <p:nvCxnSpPr>
          <p:cNvPr id="7" name="Straight Connector 8">
            <a:extLst>
              <a:ext uri="{FF2B5EF4-FFF2-40B4-BE49-F238E27FC236}">
                <a16:creationId xmlns:a16="http://schemas.microsoft.com/office/drawing/2014/main" id="{456D0AAD-4AD5-2B40-A9F6-A259C441FF6E}"/>
              </a:ext>
            </a:extLst>
          </p:cNvPr>
          <p:cNvCxnSpPr>
            <a:cxnSpLocks/>
          </p:cNvCxnSpPr>
          <p:nvPr userDrawn="1"/>
        </p:nvCxnSpPr>
        <p:spPr>
          <a:xfrm>
            <a:off x="914400" y="2191557"/>
            <a:ext cx="705326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6059D1B-1D79-254D-91CB-4338611FD1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
        <p:nvSpPr>
          <p:cNvPr id="2" name="Content Placeholder 2">
            <a:extLst>
              <a:ext uri="{FF2B5EF4-FFF2-40B4-BE49-F238E27FC236}">
                <a16:creationId xmlns:a16="http://schemas.microsoft.com/office/drawing/2014/main" id="{7309D96A-0807-F3CD-3C63-9C3DF46FA8BA}"/>
              </a:ext>
            </a:extLst>
          </p:cNvPr>
          <p:cNvSpPr>
            <a:spLocks noGrp="1"/>
          </p:cNvSpPr>
          <p:nvPr>
            <p:ph idx="1" hasCustomPrompt="1"/>
          </p:nvPr>
        </p:nvSpPr>
        <p:spPr>
          <a:xfrm>
            <a:off x="914400" y="2543250"/>
            <a:ext cx="7053263" cy="3478138"/>
          </a:xfrm>
        </p:spPr>
        <p:txBody>
          <a:bodyPr/>
          <a:lstStyle>
            <a:lvl1pPr marL="0" indent="0">
              <a:buClr>
                <a:srgbClr val="85BE42"/>
              </a:buClr>
              <a:buSzPct val="120000"/>
              <a:buFont typeface="Arial" panose="020B0604020202020204" pitchFamily="34" charset="0"/>
              <a:buNone/>
              <a:defRPr b="0" i="0">
                <a:solidFill>
                  <a:schemeClr val="tx1"/>
                </a:solidFill>
                <a:latin typeface="+mn-lt"/>
              </a:defRPr>
            </a:lvl1pPr>
            <a:lvl2pPr marL="271463" indent="-265113">
              <a:buClr>
                <a:srgbClr val="85BE42"/>
              </a:buClr>
              <a:buSzPct val="100000"/>
              <a:buFont typeface="Arial" panose="020B0604020202020204" pitchFamily="34" charset="0"/>
              <a:buChar char="•"/>
              <a:tabLst/>
              <a:defRPr b="0" i="0">
                <a:solidFill>
                  <a:schemeClr val="tx1"/>
                </a:solidFill>
                <a:latin typeface="+mn-lt"/>
              </a:defRPr>
            </a:lvl2pPr>
            <a:lvl3pPr marL="536575" indent="-265113">
              <a:buClr>
                <a:schemeClr val="accent2"/>
              </a:buClr>
              <a:buFont typeface="System Font Regular"/>
              <a:buChar char="–"/>
              <a:tabLst/>
              <a:defRPr b="0" i="0">
                <a:solidFill>
                  <a:schemeClr val="tx1"/>
                </a:solidFill>
                <a:latin typeface="+mn-lt"/>
              </a:defRPr>
            </a:lvl3pPr>
            <a:lvl4pPr marL="800100" indent="-263525">
              <a:buClr>
                <a:srgbClr val="85BE42"/>
              </a:buClr>
              <a:buFont typeface="Courier New" panose="02070309020205020404" pitchFamily="49" charset="0"/>
              <a:buChar char="o"/>
              <a:tabLst/>
              <a:defRPr b="0" i="0">
                <a:solidFill>
                  <a:schemeClr val="tx1"/>
                </a:solidFill>
                <a:latin typeface="+mn-lt"/>
              </a:defRPr>
            </a:lvl4pPr>
            <a:lvl5pPr marL="1085850" indent="-285750">
              <a:buClr>
                <a:srgbClr val="85BE42"/>
              </a:buClr>
              <a:buFont typeface="Wingdings" pitchFamily="2" charset="2"/>
              <a:buChar char="§"/>
              <a:tabLst/>
              <a:defRPr b="0" i="0">
                <a:solidFill>
                  <a:schemeClr val="tx1"/>
                </a:solidFill>
                <a:latin typeface="+mn-lt"/>
              </a:defRPr>
            </a:lvl5pPr>
          </a:lstStyle>
          <a:p>
            <a:pPr lvl="0"/>
            <a:r>
              <a:rPr lang="nb-NO" noProof="0" dirty="0"/>
              <a:t>Sett inn tekst</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a:p>
            <a:pPr lvl="0"/>
            <a:endParaRPr lang="nb-NO" noProof="0" dirty="0"/>
          </a:p>
        </p:txBody>
      </p:sp>
    </p:spTree>
    <p:extLst>
      <p:ext uri="{BB962C8B-B14F-4D97-AF65-F5344CB8AC3E}">
        <p14:creationId xmlns:p14="http://schemas.microsoft.com/office/powerpoint/2010/main" val="311742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tel">
    <p:bg>
      <p:bgPr>
        <a:solidFill>
          <a:schemeClr val="bg2"/>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01CBD5AB-2FE2-6AA6-9D4A-D6AAA7F3B881}"/>
              </a:ext>
            </a:extLst>
          </p:cNvPr>
          <p:cNvSpPr>
            <a:spLocks noGrp="1"/>
          </p:cNvSpPr>
          <p:nvPr>
            <p:ph type="body" sz="quarter" idx="15" hasCustomPrompt="1"/>
          </p:nvPr>
        </p:nvSpPr>
        <p:spPr>
          <a:xfrm>
            <a:off x="914400" y="6021388"/>
            <a:ext cx="10366375" cy="611187"/>
          </a:xfrm>
        </p:spPr>
        <p:txBody>
          <a:bodyPr anchor="b"/>
          <a:lstStyle>
            <a:lvl1pPr marL="0" indent="0">
              <a:lnSpc>
                <a:spcPct val="100000"/>
              </a:lnSpc>
              <a:buNone/>
              <a:defRPr sz="1400" i="1"/>
            </a:lvl1pPr>
          </a:lstStyle>
          <a:p>
            <a:pPr lvl="0"/>
            <a:r>
              <a:rPr lang="en-GB"/>
              <a:t>Sett inn fotnote, referanse e.l.</a:t>
            </a:r>
            <a:endParaRPr lang="nb-NO"/>
          </a:p>
        </p:txBody>
      </p:sp>
      <p:sp>
        <p:nvSpPr>
          <p:cNvPr id="2" name="Title 1">
            <a:extLst>
              <a:ext uri="{FF2B5EF4-FFF2-40B4-BE49-F238E27FC236}">
                <a16:creationId xmlns:a16="http://schemas.microsoft.com/office/drawing/2014/main" id="{0CBE55BF-ADB5-BF4C-8C80-4018A3AC27C3}"/>
              </a:ext>
            </a:extLst>
          </p:cNvPr>
          <p:cNvSpPr>
            <a:spLocks noGrp="1"/>
          </p:cNvSpPr>
          <p:nvPr>
            <p:ph type="title" hasCustomPrompt="1"/>
          </p:nvPr>
        </p:nvSpPr>
        <p:spPr>
          <a:xfrm>
            <a:off x="914400" y="949648"/>
            <a:ext cx="7053263" cy="1132335"/>
          </a:xfrm>
        </p:spPr>
        <p:txBody>
          <a:bodyPr anchor="b">
            <a:normAutofit/>
          </a:bodyPr>
          <a:lstStyle>
            <a:lvl1pPr>
              <a:lnSpc>
                <a:spcPct val="100000"/>
              </a:lnSpc>
              <a:defRPr sz="2800">
                <a:solidFill>
                  <a:schemeClr val="tx2"/>
                </a:solidFill>
                <a:latin typeface="+mn-lt"/>
              </a:defRPr>
            </a:lvl1pPr>
          </a:lstStyle>
          <a:p>
            <a:r>
              <a:rPr lang="nb-NO" noProof="0" dirty="0"/>
              <a:t>Sett inn kapitteltittel</a:t>
            </a:r>
          </a:p>
        </p:txBody>
      </p:sp>
      <p:cxnSp>
        <p:nvCxnSpPr>
          <p:cNvPr id="9" name="Straight Connector 8">
            <a:extLst>
              <a:ext uri="{FF2B5EF4-FFF2-40B4-BE49-F238E27FC236}">
                <a16:creationId xmlns:a16="http://schemas.microsoft.com/office/drawing/2014/main" id="{456D0AAD-4AD5-2B40-A9F6-A259C441FF6E}"/>
              </a:ext>
            </a:extLst>
          </p:cNvPr>
          <p:cNvCxnSpPr>
            <a:cxnSpLocks/>
          </p:cNvCxnSpPr>
          <p:nvPr userDrawn="1"/>
        </p:nvCxnSpPr>
        <p:spPr>
          <a:xfrm>
            <a:off x="914400" y="2191557"/>
            <a:ext cx="7053263"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C248751-31CB-F740-89EB-85EBB8242D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32235" y="303485"/>
            <a:ext cx="2138591" cy="572837"/>
          </a:xfrm>
          <a:prstGeom prst="rect">
            <a:avLst/>
          </a:prstGeom>
        </p:spPr>
      </p:pic>
    </p:spTree>
    <p:extLst>
      <p:ext uri="{BB962C8B-B14F-4D97-AF65-F5344CB8AC3E}">
        <p14:creationId xmlns:p14="http://schemas.microsoft.com/office/powerpoint/2010/main" val="401934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56AAC5-BA44-8346-A7AC-D079A27BD306}"/>
              </a:ext>
            </a:extLst>
          </p:cNvPr>
          <p:cNvSpPr>
            <a:spLocks noGrp="1"/>
          </p:cNvSpPr>
          <p:nvPr>
            <p:ph type="title"/>
          </p:nvPr>
        </p:nvSpPr>
        <p:spPr>
          <a:xfrm>
            <a:off x="914401" y="512763"/>
            <a:ext cx="7342186" cy="715532"/>
          </a:xfrm>
          <a:prstGeom prst="rect">
            <a:avLst/>
          </a:prstGeom>
        </p:spPr>
        <p:txBody>
          <a:bodyPr vert="horz" lIns="0" tIns="0" rIns="0" bIns="0" rtlCol="0" anchor="b">
            <a:normAutofit/>
          </a:bodyPr>
          <a:lstStyle/>
          <a:p>
            <a:r>
              <a:rPr lang="nb-NO" noProof="0" dirty="0"/>
              <a:t>Sett inn tittel</a:t>
            </a:r>
          </a:p>
        </p:txBody>
      </p:sp>
      <p:sp>
        <p:nvSpPr>
          <p:cNvPr id="3" name="Text Placeholder 2">
            <a:extLst>
              <a:ext uri="{FF2B5EF4-FFF2-40B4-BE49-F238E27FC236}">
                <a16:creationId xmlns:a16="http://schemas.microsoft.com/office/drawing/2014/main" id="{9F6E034D-F132-A74F-8381-4A19681E12A5}"/>
              </a:ext>
            </a:extLst>
          </p:cNvPr>
          <p:cNvSpPr>
            <a:spLocks noGrp="1"/>
          </p:cNvSpPr>
          <p:nvPr>
            <p:ph type="body" idx="1"/>
          </p:nvPr>
        </p:nvSpPr>
        <p:spPr>
          <a:xfrm>
            <a:off x="914400" y="1557339"/>
            <a:ext cx="7342186" cy="4464050"/>
          </a:xfrm>
          <a:prstGeom prst="rect">
            <a:avLst/>
          </a:prstGeom>
        </p:spPr>
        <p:txBody>
          <a:bodyPr vert="horz" lIns="0" tIns="0" rIns="0" bIns="0" rtlCol="0">
            <a:noAutofit/>
          </a:bodyPr>
          <a:lstStyle/>
          <a:p>
            <a:pPr lvl="0"/>
            <a:r>
              <a:rPr lang="nb-NO" noProof="0" dirty="0"/>
              <a:t>Sett inn tekst </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Tree>
    <p:extLst>
      <p:ext uri="{BB962C8B-B14F-4D97-AF65-F5344CB8AC3E}">
        <p14:creationId xmlns:p14="http://schemas.microsoft.com/office/powerpoint/2010/main" val="1657343623"/>
      </p:ext>
    </p:extLst>
  </p:cSld>
  <p:clrMap bg1="lt1" tx1="dk1" bg2="lt2" tx2="dk2" accent1="accent1" accent2="accent2" accent3="accent3" accent4="accent4" accent5="accent5" accent6="accent6" hlink="hlink" folHlink="folHlink"/>
  <p:sldLayoutIdLst>
    <p:sldLayoutId id="2147483706" r:id="rId1"/>
    <p:sldLayoutId id="2147483760" r:id="rId2"/>
    <p:sldLayoutId id="2147483769" r:id="rId3"/>
    <p:sldLayoutId id="2147483770" r:id="rId4"/>
    <p:sldLayoutId id="2147483771" r:id="rId5"/>
    <p:sldLayoutId id="2147483772" r:id="rId6"/>
    <p:sldLayoutId id="2147483761" r:id="rId7"/>
    <p:sldLayoutId id="2147483736" r:id="rId8"/>
    <p:sldLayoutId id="2147483740" r:id="rId9"/>
    <p:sldLayoutId id="2147483753" r:id="rId10"/>
    <p:sldLayoutId id="2147483707" r:id="rId11"/>
    <p:sldLayoutId id="2147483755" r:id="rId12"/>
    <p:sldLayoutId id="2147483756" r:id="rId13"/>
    <p:sldLayoutId id="2147483774" r:id="rId14"/>
    <p:sldLayoutId id="2147483767" r:id="rId15"/>
    <p:sldLayoutId id="2147483759" r:id="rId16"/>
    <p:sldLayoutId id="2147483754" r:id="rId17"/>
    <p:sldLayoutId id="2147483768" r:id="rId18"/>
    <p:sldLayoutId id="2147483749" r:id="rId19"/>
    <p:sldLayoutId id="2147483751" r:id="rId20"/>
    <p:sldLayoutId id="2147483752" r:id="rId21"/>
    <p:sldLayoutId id="2147483733" r:id="rId22"/>
    <p:sldLayoutId id="2147483764" r:id="rId23"/>
    <p:sldLayoutId id="2147483766" r:id="rId24"/>
    <p:sldLayoutId id="2147483763" r:id="rId25"/>
    <p:sldLayoutId id="2147483765"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400" b="1" i="0" kern="1200">
          <a:solidFill>
            <a:schemeClr val="tx2"/>
          </a:solidFill>
          <a:latin typeface="+mj-lt"/>
          <a:ea typeface="+mj-ea"/>
          <a:cs typeface="+mj-cs"/>
        </a:defRPr>
      </a:lvl1pPr>
    </p:titleStyle>
    <p:bodyStyle>
      <a:lvl1pPr marL="285750" indent="-285750" algn="l" defTabSz="914400" rtl="0" eaLnBrk="1" latinLnBrk="0" hangingPunct="1">
        <a:lnSpc>
          <a:spcPct val="110000"/>
        </a:lnSpc>
        <a:spcBef>
          <a:spcPts val="300"/>
        </a:spcBef>
        <a:spcAft>
          <a:spcPts val="700"/>
        </a:spcAft>
        <a:buClr>
          <a:schemeClr val="accent2"/>
        </a:buClr>
        <a:buFont typeface="Arial" panose="020B0604020202020204" pitchFamily="34" charset="0"/>
        <a:buChar char="•"/>
        <a:defRPr sz="1800" b="0" i="0" kern="1200" baseline="0">
          <a:solidFill>
            <a:schemeClr val="tx1"/>
          </a:solidFill>
          <a:latin typeface="+mn-lt"/>
          <a:ea typeface="+mn-ea"/>
          <a:cs typeface="+mn-cs"/>
        </a:defRPr>
      </a:lvl1pPr>
      <a:lvl2pPr marL="536575" indent="-265113" algn="l" defTabSz="914400" rtl="0" eaLnBrk="1" latinLnBrk="0" hangingPunct="1">
        <a:lnSpc>
          <a:spcPct val="110000"/>
        </a:lnSpc>
        <a:spcBef>
          <a:spcPts val="0"/>
        </a:spcBef>
        <a:spcAft>
          <a:spcPts val="700"/>
        </a:spcAft>
        <a:buClr>
          <a:schemeClr val="accent2"/>
        </a:buClr>
        <a:buSzPct val="100000"/>
        <a:buFont typeface="System Font Regular"/>
        <a:buChar char="–"/>
        <a:tabLst/>
        <a:defRPr sz="1800" b="0" i="0" kern="1200">
          <a:solidFill>
            <a:schemeClr val="tx1"/>
          </a:solidFill>
          <a:latin typeface="+mn-lt"/>
          <a:ea typeface="+mn-ea"/>
          <a:cs typeface="+mn-cs"/>
        </a:defRPr>
      </a:lvl2pPr>
      <a:lvl3pPr marL="800100" indent="-263525" algn="l" defTabSz="914400" rtl="0" eaLnBrk="1" latinLnBrk="0" hangingPunct="1">
        <a:lnSpc>
          <a:spcPct val="110000"/>
        </a:lnSpc>
        <a:spcBef>
          <a:spcPts val="0"/>
        </a:spcBef>
        <a:spcAft>
          <a:spcPts val="700"/>
        </a:spcAft>
        <a:buClr>
          <a:schemeClr val="accent2"/>
        </a:buClr>
        <a:buFont typeface="Courier New" panose="02070309020205020404" pitchFamily="49" charset="0"/>
        <a:buChar char="o"/>
        <a:tabLst/>
        <a:defRPr sz="1800" b="0" i="0" kern="1200">
          <a:solidFill>
            <a:schemeClr val="tx1"/>
          </a:solidFill>
          <a:latin typeface="+mn-lt"/>
          <a:ea typeface="+mn-ea"/>
          <a:cs typeface="+mn-cs"/>
        </a:defRPr>
      </a:lvl3pPr>
      <a:lvl4pPr marL="1111250" indent="-311150" algn="l" defTabSz="914400" rtl="0" eaLnBrk="1" latinLnBrk="0" hangingPunct="1">
        <a:lnSpc>
          <a:spcPct val="110000"/>
        </a:lnSpc>
        <a:spcBef>
          <a:spcPts val="0"/>
        </a:spcBef>
        <a:spcAft>
          <a:spcPts val="700"/>
        </a:spcAft>
        <a:buClr>
          <a:schemeClr val="accent2"/>
        </a:buClr>
        <a:buFont typeface="Wingdings" pitchFamily="2" charset="2"/>
        <a:buChar char="§"/>
        <a:tabLst/>
        <a:defRPr sz="1800" b="0" i="0" kern="1200" baseline="0">
          <a:solidFill>
            <a:schemeClr val="tx1"/>
          </a:solidFill>
          <a:latin typeface="+mn-lt"/>
          <a:ea typeface="+mn-ea"/>
          <a:cs typeface="+mn-cs"/>
        </a:defRPr>
      </a:lvl4pPr>
      <a:lvl5pPr marL="1336675" indent="-263525" algn="l" defTabSz="914400" rtl="0" eaLnBrk="1" latinLnBrk="0" hangingPunct="1">
        <a:lnSpc>
          <a:spcPct val="110000"/>
        </a:lnSpc>
        <a:spcBef>
          <a:spcPts val="0"/>
        </a:spcBef>
        <a:spcAft>
          <a:spcPts val="700"/>
        </a:spcAft>
        <a:buClr>
          <a:schemeClr val="accent2"/>
        </a:buClr>
        <a:buFont typeface="System Font Regular"/>
        <a:buChar char="–"/>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4" userDrawn="1">
          <p15:clr>
            <a:srgbClr val="F26B43"/>
          </p15:clr>
        </p15:guide>
        <p15:guide id="2" orient="horz" pos="323" userDrawn="1">
          <p15:clr>
            <a:srgbClr val="F26B43"/>
          </p15:clr>
        </p15:guide>
        <p15:guide id="3" pos="7106" userDrawn="1">
          <p15:clr>
            <a:srgbClr val="F26B43"/>
          </p15:clr>
        </p15:guide>
        <p15:guide id="4" orient="horz" pos="3793" userDrawn="1">
          <p15:clr>
            <a:srgbClr val="F26B43"/>
          </p15:clr>
        </p15:guide>
        <p15:guide id="5" orient="horz" pos="981" userDrawn="1">
          <p15:clr>
            <a:srgbClr val="F26B43"/>
          </p15:clr>
        </p15:guide>
        <p15:guide id="6" pos="3840" userDrawn="1">
          <p15:clr>
            <a:srgbClr val="F26B43"/>
          </p15:clr>
        </p15:guide>
        <p15:guide id="7" pos="4021" userDrawn="1">
          <p15:clr>
            <a:srgbClr val="F26B43"/>
          </p15:clr>
        </p15:guide>
        <p15:guide id="8" pos="3659" userDrawn="1">
          <p15:clr>
            <a:srgbClr val="F26B43"/>
          </p15:clr>
        </p15:guide>
        <p15:guide id="9" orient="horz" pos="777" userDrawn="1">
          <p15:clr>
            <a:srgbClr val="F26B43"/>
          </p15:clr>
        </p15:guide>
        <p15:guide id="10" orient="horz" pos="4178" userDrawn="1">
          <p15:clr>
            <a:srgbClr val="F26B43"/>
          </p15:clr>
        </p15:guide>
        <p15:guide id="14" orient="horz" pos="527" userDrawn="1">
          <p15:clr>
            <a:srgbClr val="F26B43"/>
          </p15:clr>
        </p15:guide>
        <p15:guide id="15" orient="horz" pos="2160" userDrawn="1">
          <p15:clr>
            <a:srgbClr val="F26B43"/>
          </p15:clr>
        </p15:guide>
        <p15:guide id="16" pos="5019" userDrawn="1">
          <p15:clr>
            <a:srgbClr val="F26B43"/>
          </p15:clr>
        </p15:guide>
        <p15:guide id="17" pos="2661" userDrawn="1">
          <p15:clr>
            <a:srgbClr val="F26B43"/>
          </p15:clr>
        </p15:guide>
        <p15:guide id="18" orient="horz" pos="1911" userDrawn="1">
          <p15:clr>
            <a:srgbClr val="F26B43"/>
          </p15:clr>
        </p15:guide>
        <p15:guide id="19" orient="horz" pos="1661" userDrawn="1">
          <p15:clr>
            <a:srgbClr val="F26B43"/>
          </p15:clr>
        </p15:guide>
        <p15:guide id="20" pos="5201" userDrawn="1">
          <p15:clr>
            <a:srgbClr val="F26B43"/>
          </p15:clr>
        </p15:guide>
        <p15:guide id="21" pos="2479" userDrawn="1">
          <p15:clr>
            <a:srgbClr val="F26B43"/>
          </p15:clr>
        </p15:guide>
        <p15:guide id="23" pos="6879" userDrawn="1">
          <p15:clr>
            <a:srgbClr val="F26B43"/>
          </p15:clr>
        </p15:guide>
        <p15:guide id="24" pos="6063" userDrawn="1">
          <p15:clr>
            <a:srgbClr val="F26B43"/>
          </p15:clr>
        </p15:guide>
        <p15:guide id="25" pos="429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vimeo.com/931970009/5958513adb"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vimeo.com/934440888%20(21"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www.helsedirektoratet.no/retningslinjer/selvmordsforebygging-i-psykisk-helsevern-og-tsb/klinisk-vurdering-og-behandling-av-suicidalitet" TargetMode="External"/><Relationship Id="rId2" Type="http://schemas.openxmlformats.org/officeDocument/2006/relationships/hyperlink" Target="https://www.med.uio.no/klinmed/forskning/sentre/nssf/aktuelt/aktuelle-saker/2021/sikkerhetsplan---en-metode-med-selvmordsforebyggen.html" TargetMode="External"/><Relationship Id="rId1" Type="http://schemas.openxmlformats.org/officeDocument/2006/relationships/slideLayout" Target="../slideLayouts/slideLayout10.xml"/><Relationship Id="rId5" Type="http://schemas.openxmlformats.org/officeDocument/2006/relationships/hyperlink" Target="https://rvtssor.no/toff-i-pyjamas" TargetMode="External"/><Relationship Id="rId4" Type="http://schemas.openxmlformats.org/officeDocument/2006/relationships/hyperlink" Target="https://www.snakkomselvmord.no/"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FC2F-5F32-8039-57F3-AAED383BBBFD}"/>
              </a:ext>
            </a:extLst>
          </p:cNvPr>
          <p:cNvSpPr>
            <a:spLocks noGrp="1"/>
          </p:cNvSpPr>
          <p:nvPr>
            <p:ph type="ctrTitle"/>
          </p:nvPr>
        </p:nvSpPr>
        <p:spPr/>
        <p:txBody>
          <a:bodyPr/>
          <a:lstStyle/>
          <a:p>
            <a:r>
              <a:rPr lang="nb-NO" dirty="0"/>
              <a:t>Selvmordsforebygging hos eldre</a:t>
            </a:r>
          </a:p>
        </p:txBody>
      </p:sp>
      <p:sp>
        <p:nvSpPr>
          <p:cNvPr id="3" name="Subtitle 2">
            <a:extLst>
              <a:ext uri="{FF2B5EF4-FFF2-40B4-BE49-F238E27FC236}">
                <a16:creationId xmlns:a16="http://schemas.microsoft.com/office/drawing/2014/main" id="{88A41062-7479-0D4F-0D8E-E1B829509B87}"/>
              </a:ext>
            </a:extLst>
          </p:cNvPr>
          <p:cNvSpPr>
            <a:spLocks noGrp="1"/>
          </p:cNvSpPr>
          <p:nvPr>
            <p:ph type="subTitle" idx="1"/>
          </p:nvPr>
        </p:nvSpPr>
        <p:spPr/>
        <p:txBody>
          <a:bodyPr/>
          <a:lstStyle/>
          <a:p>
            <a:r>
              <a:rPr lang="nb-NO" dirty="0"/>
              <a:t>Undervisningsmateriell 2026</a:t>
            </a:r>
          </a:p>
          <a:p>
            <a:endParaRPr lang="nb-NO" dirty="0"/>
          </a:p>
        </p:txBody>
      </p:sp>
    </p:spTree>
    <p:extLst>
      <p:ext uri="{BB962C8B-B14F-4D97-AF65-F5344CB8AC3E}">
        <p14:creationId xmlns:p14="http://schemas.microsoft.com/office/powerpoint/2010/main" val="125980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28E0BE3-7EF0-E664-87FC-041EB4E0D3AE}"/>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C71C06B3-F92B-74C5-2987-89B05B631B32}"/>
              </a:ext>
            </a:extLst>
          </p:cNvPr>
          <p:cNvSpPr>
            <a:spLocks noGrp="1"/>
          </p:cNvSpPr>
          <p:nvPr>
            <p:ph type="title"/>
          </p:nvPr>
        </p:nvSpPr>
        <p:spPr/>
        <p:txBody>
          <a:bodyPr/>
          <a:lstStyle/>
          <a:p>
            <a:r>
              <a:rPr lang="nb-NO" dirty="0"/>
              <a:t>Ta bekymring om selvmord på alvor</a:t>
            </a:r>
          </a:p>
        </p:txBody>
      </p:sp>
      <p:sp>
        <p:nvSpPr>
          <p:cNvPr id="4" name="Plassholder for tekst 3">
            <a:extLst>
              <a:ext uri="{FF2B5EF4-FFF2-40B4-BE49-F238E27FC236}">
                <a16:creationId xmlns:a16="http://schemas.microsoft.com/office/drawing/2014/main" id="{799CEFF2-7716-D37E-850A-48B6B868B116}"/>
              </a:ext>
            </a:extLst>
          </p:cNvPr>
          <p:cNvSpPr>
            <a:spLocks noGrp="1"/>
          </p:cNvSpPr>
          <p:nvPr>
            <p:ph type="body" sz="quarter" idx="13"/>
          </p:nvPr>
        </p:nvSpPr>
        <p:spPr>
          <a:xfrm>
            <a:off x="905934" y="1690860"/>
            <a:ext cx="5870576" cy="4464050"/>
          </a:xfrm>
        </p:spPr>
        <p:txBody>
          <a:bodyPr/>
          <a:lstStyle/>
          <a:p>
            <a:r>
              <a:rPr lang="nb-NO" sz="2000" dirty="0"/>
              <a:t>Ta bekymringen din på alvor, og snakk med pasienten.</a:t>
            </a:r>
          </a:p>
          <a:p>
            <a:r>
              <a:rPr lang="nb-NO" sz="2000" dirty="0"/>
              <a:t>Ha lav terskel for å spørre om selvmord.</a:t>
            </a:r>
          </a:p>
          <a:p>
            <a:r>
              <a:rPr lang="nb-NO" sz="2000" dirty="0"/>
              <a:t>Det ligger mye omsorg i direkte spørsmål om selvmord.</a:t>
            </a:r>
          </a:p>
          <a:p>
            <a:r>
              <a:rPr lang="nb-NO" sz="2000" dirty="0"/>
              <a:t>En god relasjon danner et godt utgangspunkt for en samtale om selvmord.</a:t>
            </a:r>
          </a:p>
          <a:p>
            <a:r>
              <a:rPr lang="nb-NO" sz="2000" dirty="0"/>
              <a:t>Snakk med den faglig ansvarlige eller din nærmeste leder om dine bekymringer.</a:t>
            </a:r>
          </a:p>
          <a:p>
            <a:r>
              <a:rPr lang="nb-NO" sz="2000" dirty="0"/>
              <a:t>Husk å dokumentere!</a:t>
            </a:r>
          </a:p>
        </p:txBody>
      </p:sp>
      <p:sp>
        <p:nvSpPr>
          <p:cNvPr id="5" name="Undertittel 4">
            <a:extLst>
              <a:ext uri="{FF2B5EF4-FFF2-40B4-BE49-F238E27FC236}">
                <a16:creationId xmlns:a16="http://schemas.microsoft.com/office/drawing/2014/main" id="{14933D4F-56AD-2599-95DE-E775112AA952}"/>
              </a:ext>
            </a:extLst>
          </p:cNvPr>
          <p:cNvSpPr>
            <a:spLocks noGrp="1"/>
          </p:cNvSpPr>
          <p:nvPr>
            <p:ph type="subTitle" idx="1"/>
          </p:nvPr>
        </p:nvSpPr>
        <p:spPr/>
        <p:txBody>
          <a:bodyPr/>
          <a:lstStyle/>
          <a:p>
            <a:endParaRPr lang="nb-NO"/>
          </a:p>
        </p:txBody>
      </p:sp>
      <p:pic>
        <p:nvPicPr>
          <p:cNvPr id="9" name="Bilde 8" descr="Et bilde som inneholder klær, Tegnefilm, Menneskeansikt, Animasjon&#10;&#10;KI-generert innhold kan være feil.">
            <a:extLst>
              <a:ext uri="{FF2B5EF4-FFF2-40B4-BE49-F238E27FC236}">
                <a16:creationId xmlns:a16="http://schemas.microsoft.com/office/drawing/2014/main" id="{08DA7A08-C03A-B753-5811-F0DBD69AA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53" y="1714749"/>
            <a:ext cx="3803368" cy="4282751"/>
          </a:xfrm>
          <a:prstGeom prst="rect">
            <a:avLst/>
          </a:prstGeom>
        </p:spPr>
      </p:pic>
    </p:spTree>
    <p:extLst>
      <p:ext uri="{BB962C8B-B14F-4D97-AF65-F5344CB8AC3E}">
        <p14:creationId xmlns:p14="http://schemas.microsoft.com/office/powerpoint/2010/main" val="10706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8355CD3-3435-A711-85E1-6DA478BD3D0F}"/>
              </a:ext>
            </a:extLst>
          </p:cNvPr>
          <p:cNvSpPr>
            <a:spLocks noGrp="1"/>
          </p:cNvSpPr>
          <p:nvPr>
            <p:ph type="body" sz="quarter" idx="15"/>
          </p:nvPr>
        </p:nvSpPr>
        <p:spPr/>
        <p:txBody>
          <a:bodyPr/>
          <a:lstStyle/>
          <a:p>
            <a:r>
              <a:rPr lang="nb-NO" sz="2000" i="0" dirty="0"/>
              <a:t>Lenke til filmen: </a:t>
            </a:r>
            <a:r>
              <a:rPr lang="nb-NO" sz="2000" i="0" dirty="0">
                <a:hlinkClick r:id="rId2"/>
              </a:rPr>
              <a:t>https://vimeo.com/931970009/5958513adb</a:t>
            </a:r>
            <a:r>
              <a:rPr lang="nb-NO" sz="2000" i="0" dirty="0"/>
              <a:t> (8.21 min)</a:t>
            </a:r>
          </a:p>
        </p:txBody>
      </p:sp>
      <p:sp>
        <p:nvSpPr>
          <p:cNvPr id="3" name="Tittel 2">
            <a:extLst>
              <a:ext uri="{FF2B5EF4-FFF2-40B4-BE49-F238E27FC236}">
                <a16:creationId xmlns:a16="http://schemas.microsoft.com/office/drawing/2014/main" id="{C01E5910-8CF2-65A2-764E-29A7EAF02F0A}"/>
              </a:ext>
            </a:extLst>
          </p:cNvPr>
          <p:cNvSpPr>
            <a:spLocks noGrp="1"/>
          </p:cNvSpPr>
          <p:nvPr>
            <p:ph type="title"/>
          </p:nvPr>
        </p:nvSpPr>
        <p:spPr/>
        <p:txBody>
          <a:bodyPr/>
          <a:lstStyle/>
          <a:p>
            <a:r>
              <a:rPr lang="nb-NO" dirty="0"/>
              <a:t>Film: Snakk om det, det kan redde liv</a:t>
            </a:r>
          </a:p>
        </p:txBody>
      </p:sp>
      <p:sp>
        <p:nvSpPr>
          <p:cNvPr id="4" name="Plassholder for tekst 3">
            <a:extLst>
              <a:ext uri="{FF2B5EF4-FFF2-40B4-BE49-F238E27FC236}">
                <a16:creationId xmlns:a16="http://schemas.microsoft.com/office/drawing/2014/main" id="{1F3D6807-C931-F735-FB29-C1F312B8E049}"/>
              </a:ext>
            </a:extLst>
          </p:cNvPr>
          <p:cNvSpPr>
            <a:spLocks noGrp="1"/>
          </p:cNvSpPr>
          <p:nvPr>
            <p:ph type="body" sz="quarter" idx="13"/>
          </p:nvPr>
        </p:nvSpPr>
        <p:spPr/>
        <p:txBody>
          <a:bodyPr/>
          <a:lstStyle/>
          <a:p>
            <a:endParaRPr lang="nb-NO" dirty="0"/>
          </a:p>
        </p:txBody>
      </p:sp>
      <p:sp>
        <p:nvSpPr>
          <p:cNvPr id="5" name="Undertittel 4">
            <a:extLst>
              <a:ext uri="{FF2B5EF4-FFF2-40B4-BE49-F238E27FC236}">
                <a16:creationId xmlns:a16="http://schemas.microsoft.com/office/drawing/2014/main" id="{F58C2D8B-9F3F-FD12-504B-73BE13524F96}"/>
              </a:ext>
            </a:extLst>
          </p:cNvPr>
          <p:cNvSpPr>
            <a:spLocks noGrp="1"/>
          </p:cNvSpPr>
          <p:nvPr>
            <p:ph type="subTitle" idx="1"/>
          </p:nvPr>
        </p:nvSpPr>
        <p:spPr/>
        <p:txBody>
          <a:bodyPr/>
          <a:lstStyle/>
          <a:p>
            <a:endParaRPr lang="nb-NO"/>
          </a:p>
        </p:txBody>
      </p:sp>
      <p:pic>
        <p:nvPicPr>
          <p:cNvPr id="7" name="Bilde 6">
            <a:extLst>
              <a:ext uri="{FF2B5EF4-FFF2-40B4-BE49-F238E27FC236}">
                <a16:creationId xmlns:a16="http://schemas.microsoft.com/office/drawing/2014/main" id="{3ED0A931-93A4-C386-A1A0-A8C3C624911B}"/>
              </a:ext>
            </a:extLst>
          </p:cNvPr>
          <p:cNvPicPr>
            <a:picLocks noChangeAspect="1"/>
          </p:cNvPicPr>
          <p:nvPr/>
        </p:nvPicPr>
        <p:blipFill>
          <a:blip r:embed="rId3"/>
          <a:stretch>
            <a:fillRect/>
          </a:stretch>
        </p:blipFill>
        <p:spPr>
          <a:xfrm>
            <a:off x="911223" y="1557338"/>
            <a:ext cx="8220075" cy="4191000"/>
          </a:xfrm>
          <a:prstGeom prst="rect">
            <a:avLst/>
          </a:prstGeom>
        </p:spPr>
      </p:pic>
    </p:spTree>
    <p:extLst>
      <p:ext uri="{BB962C8B-B14F-4D97-AF65-F5344CB8AC3E}">
        <p14:creationId xmlns:p14="http://schemas.microsoft.com/office/powerpoint/2010/main" val="183976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DBFFB72-9D3E-0EEA-2638-0B8D7420E628}"/>
              </a:ext>
            </a:extLst>
          </p:cNvPr>
          <p:cNvSpPr>
            <a:spLocks noGrp="1"/>
          </p:cNvSpPr>
          <p:nvPr>
            <p:ph type="body" sz="quarter" idx="15"/>
          </p:nvPr>
        </p:nvSpPr>
        <p:spPr/>
        <p:txBody>
          <a:bodyPr/>
          <a:lstStyle/>
          <a:p>
            <a:endParaRPr lang="nb-NO"/>
          </a:p>
        </p:txBody>
      </p:sp>
      <p:sp>
        <p:nvSpPr>
          <p:cNvPr id="4" name="Plassholder for innhold 3">
            <a:extLst>
              <a:ext uri="{FF2B5EF4-FFF2-40B4-BE49-F238E27FC236}">
                <a16:creationId xmlns:a16="http://schemas.microsoft.com/office/drawing/2014/main" id="{C948C69A-7DF6-38F5-EB78-F6BDDB589267}"/>
              </a:ext>
            </a:extLst>
          </p:cNvPr>
          <p:cNvSpPr>
            <a:spLocks noGrp="1"/>
          </p:cNvSpPr>
          <p:nvPr>
            <p:ph sz="half" idx="2"/>
          </p:nvPr>
        </p:nvSpPr>
        <p:spPr>
          <a:xfrm>
            <a:off x="911225" y="1557339"/>
            <a:ext cx="9845675" cy="4464050"/>
          </a:xfrm>
        </p:spPr>
        <p:txBody>
          <a:bodyPr/>
          <a:lstStyle/>
          <a:p>
            <a:pPr marL="342900" indent="-342900">
              <a:buFont typeface="+mj-lt"/>
              <a:buAutoNum type="arabicPeriod"/>
            </a:pPr>
            <a:r>
              <a:rPr lang="nb-NO" sz="2000" dirty="0"/>
              <a:t>Hvilke følelser kan helse- og omsorgspersonellet ha hvis de skal snakke med en eldre person som de er bekymret for skal ta livet sitt?</a:t>
            </a:r>
          </a:p>
          <a:p>
            <a:pPr marL="342900" indent="-342900">
              <a:buFont typeface="+mj-lt"/>
              <a:buAutoNum type="arabicPeriod"/>
            </a:pPr>
            <a:endParaRPr lang="nb-NO" sz="2000" dirty="0"/>
          </a:p>
          <a:p>
            <a:pPr marL="342900" indent="-342900">
              <a:buFont typeface="+mj-lt"/>
              <a:buAutoNum type="arabicPeriod"/>
            </a:pPr>
            <a:r>
              <a:rPr lang="nb-NO" sz="2000" dirty="0"/>
              <a:t>Hva tenker dere er det viktigste å formidle til pasienten i en slik samtale?</a:t>
            </a:r>
          </a:p>
          <a:p>
            <a:pPr marL="342900" indent="-342900">
              <a:buFont typeface="+mj-lt"/>
              <a:buAutoNum type="arabicPeriod"/>
            </a:pPr>
            <a:endParaRPr lang="nb-NO" sz="2000" dirty="0"/>
          </a:p>
          <a:p>
            <a:pPr marL="342900" indent="-342900">
              <a:buFont typeface="+mj-lt"/>
              <a:buAutoNum type="arabicPeriod"/>
            </a:pPr>
            <a:r>
              <a:rPr lang="nb-NO" sz="2000" dirty="0"/>
              <a:t>Hva kan være grunner til at helse- og omsorgspersonellet kan tenke at det er «mer naturlig og forståelig» at eldre tar livet sitt, enn at yngre gjør det?</a:t>
            </a:r>
          </a:p>
          <a:p>
            <a:pPr marL="342900" indent="-342900">
              <a:buFont typeface="+mj-lt"/>
              <a:buAutoNum type="arabicPeriod"/>
            </a:pPr>
            <a:endParaRPr lang="nb-NO" dirty="0"/>
          </a:p>
        </p:txBody>
      </p:sp>
      <p:sp>
        <p:nvSpPr>
          <p:cNvPr id="5" name="Tittel 4">
            <a:extLst>
              <a:ext uri="{FF2B5EF4-FFF2-40B4-BE49-F238E27FC236}">
                <a16:creationId xmlns:a16="http://schemas.microsoft.com/office/drawing/2014/main" id="{6710C4BA-DAC3-1CC1-F9C3-D9A804F1A8E9}"/>
              </a:ext>
            </a:extLst>
          </p:cNvPr>
          <p:cNvSpPr>
            <a:spLocks noGrp="1"/>
          </p:cNvSpPr>
          <p:nvPr>
            <p:ph type="title"/>
          </p:nvPr>
        </p:nvSpPr>
        <p:spPr/>
        <p:txBody>
          <a:bodyPr/>
          <a:lstStyle/>
          <a:p>
            <a:r>
              <a:rPr lang="nb-NO" dirty="0"/>
              <a:t>Spørsmål til refleksjon</a:t>
            </a:r>
          </a:p>
        </p:txBody>
      </p:sp>
      <p:sp>
        <p:nvSpPr>
          <p:cNvPr id="6" name="Undertittel 5">
            <a:extLst>
              <a:ext uri="{FF2B5EF4-FFF2-40B4-BE49-F238E27FC236}">
                <a16:creationId xmlns:a16="http://schemas.microsoft.com/office/drawing/2014/main" id="{FB3D2C67-2A26-8585-7CA5-4F3BA0C9C956}"/>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21976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A4ED3948-DC30-ACE7-D36A-F426167C6E09}"/>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C7867E8F-C8E6-90AD-B6F6-5910AC1D80E4}"/>
              </a:ext>
            </a:extLst>
          </p:cNvPr>
          <p:cNvSpPr>
            <a:spLocks noGrp="1"/>
          </p:cNvSpPr>
          <p:nvPr>
            <p:ph type="title"/>
          </p:nvPr>
        </p:nvSpPr>
        <p:spPr/>
        <p:txBody>
          <a:bodyPr/>
          <a:lstStyle/>
          <a:p>
            <a:r>
              <a:rPr lang="nb-NO" dirty="0"/>
              <a:t>Kommunikasjon i samtalen</a:t>
            </a:r>
          </a:p>
        </p:txBody>
      </p:sp>
      <p:sp>
        <p:nvSpPr>
          <p:cNvPr id="4" name="Plassholder for tekst 3">
            <a:extLst>
              <a:ext uri="{FF2B5EF4-FFF2-40B4-BE49-F238E27FC236}">
                <a16:creationId xmlns:a16="http://schemas.microsoft.com/office/drawing/2014/main" id="{F67933F1-AE6B-3D4A-5DFD-C5A9E20C6256}"/>
              </a:ext>
            </a:extLst>
          </p:cNvPr>
          <p:cNvSpPr>
            <a:spLocks noGrp="1"/>
          </p:cNvSpPr>
          <p:nvPr>
            <p:ph type="body" sz="quarter" idx="13"/>
          </p:nvPr>
        </p:nvSpPr>
        <p:spPr/>
        <p:txBody>
          <a:bodyPr/>
          <a:lstStyle/>
          <a:p>
            <a:pPr marL="0" indent="0">
              <a:buNone/>
            </a:pPr>
            <a:endParaRPr lang="nb-NO" dirty="0"/>
          </a:p>
          <a:p>
            <a:r>
              <a:rPr lang="nb-NO" dirty="0"/>
              <a:t>Rammene for samtalen bør være tilrettelagt. Du bør sette av tid, og det bør ikke være forstyrrende elementer rundt dere.</a:t>
            </a:r>
          </a:p>
          <a:p>
            <a:endParaRPr lang="nb-NO" dirty="0"/>
          </a:p>
          <a:p>
            <a:r>
              <a:rPr lang="nb-NO" dirty="0"/>
              <a:t>Vær til stede fullt og helt i samtalen. Det viser du gjennom å ha øyekontakt, være vendt mot personen og vise oppmerksomhet.</a:t>
            </a:r>
          </a:p>
          <a:p>
            <a:endParaRPr lang="nb-NO" dirty="0"/>
          </a:p>
          <a:p>
            <a:r>
              <a:rPr lang="nb-NO" dirty="0"/>
              <a:t>I dialogen bør du lytte aktivt. Det gjør du ved å bekrefte personen gjennom å komme med små kommentarer, stille undrende spørsmål eller omformulere det personen sier, for å sikre at du har forstått budskapet.</a:t>
            </a:r>
          </a:p>
          <a:p>
            <a:endParaRPr lang="nb-NO" dirty="0"/>
          </a:p>
          <a:p>
            <a:pPr marL="0" indent="0">
              <a:buNone/>
            </a:pPr>
            <a:endParaRPr lang="nb-NO" dirty="0"/>
          </a:p>
        </p:txBody>
      </p:sp>
      <p:sp>
        <p:nvSpPr>
          <p:cNvPr id="5" name="Undertittel 4">
            <a:extLst>
              <a:ext uri="{FF2B5EF4-FFF2-40B4-BE49-F238E27FC236}">
                <a16:creationId xmlns:a16="http://schemas.microsoft.com/office/drawing/2014/main" id="{823A680D-F7DC-7E3A-63AD-20BCA1FEB2D4}"/>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20271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6104D4F-48AB-2151-B865-189274F75E18}"/>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015497A2-2963-435D-E723-6FA13BD102BD}"/>
              </a:ext>
            </a:extLst>
          </p:cNvPr>
          <p:cNvSpPr>
            <a:spLocks noGrp="1"/>
          </p:cNvSpPr>
          <p:nvPr>
            <p:ph type="title"/>
          </p:nvPr>
        </p:nvSpPr>
        <p:spPr>
          <a:xfrm>
            <a:off x="932150" y="604434"/>
            <a:ext cx="8692863" cy="629054"/>
          </a:xfrm>
        </p:spPr>
        <p:txBody>
          <a:bodyPr/>
          <a:lstStyle/>
          <a:p>
            <a:r>
              <a:rPr lang="nb-NO" dirty="0"/>
              <a:t>Hvordan innlede en samtale om selvmordstanker?</a:t>
            </a:r>
          </a:p>
        </p:txBody>
      </p:sp>
      <p:sp>
        <p:nvSpPr>
          <p:cNvPr id="4" name="Plassholder for tekst 3">
            <a:extLst>
              <a:ext uri="{FF2B5EF4-FFF2-40B4-BE49-F238E27FC236}">
                <a16:creationId xmlns:a16="http://schemas.microsoft.com/office/drawing/2014/main" id="{9D59F5AE-CA68-B664-CC37-958A4A7AA079}"/>
              </a:ext>
            </a:extLst>
          </p:cNvPr>
          <p:cNvSpPr>
            <a:spLocks noGrp="1"/>
          </p:cNvSpPr>
          <p:nvPr>
            <p:ph type="body" sz="quarter" idx="13"/>
          </p:nvPr>
        </p:nvSpPr>
        <p:spPr>
          <a:xfrm>
            <a:off x="932150" y="1557338"/>
            <a:ext cx="9026497" cy="4464050"/>
          </a:xfrm>
        </p:spPr>
        <p:txBody>
          <a:bodyPr/>
          <a:lstStyle/>
          <a:p>
            <a:r>
              <a:rPr lang="nb-NO" sz="2000" i="1" dirty="0"/>
              <a:t>«Hvordan er det med livslysten din?»</a:t>
            </a:r>
            <a:br>
              <a:rPr lang="nb-NO" sz="2000" i="1" dirty="0"/>
            </a:br>
            <a:r>
              <a:rPr lang="nb-NO" sz="2000" i="1" dirty="0"/>
              <a:t>	«Er det sånn at du av og til tenker på å ta livet ditt?»</a:t>
            </a:r>
          </a:p>
          <a:p>
            <a:r>
              <a:rPr lang="nb-NO" sz="2000" i="1" dirty="0"/>
              <a:t>«Jeg synes du har forandret deg litt i det siste. Hvordan har du det egentlig?»</a:t>
            </a:r>
            <a:br>
              <a:rPr lang="nb-NO" sz="2000" i="1" dirty="0"/>
            </a:br>
            <a:r>
              <a:rPr lang="nb-NO" sz="2000" i="1" dirty="0"/>
              <a:t>	«Tenker du at det hadde vært bedre om du var død?»</a:t>
            </a:r>
          </a:p>
          <a:p>
            <a:r>
              <a:rPr lang="nb-NO" sz="2000" i="1" dirty="0"/>
              <a:t>«Mange opplever det vanskelig å bli syk og hjelpetrengende. Hvordan opplever du det?»</a:t>
            </a:r>
          </a:p>
          <a:p>
            <a:r>
              <a:rPr lang="nb-NO" sz="2000" i="1" dirty="0"/>
              <a:t>«Jeg er bekymret for hvordan du har det om dagen. Er det slik at du tenker på å ta ditt eget liv?»</a:t>
            </a:r>
          </a:p>
          <a:p>
            <a:r>
              <a:rPr lang="nb-NO" sz="2000" i="1" dirty="0"/>
              <a:t>«Beklager at jeg er litt direkte, men er det slik at du ønsker eller har tanker om eller planlegger å ta livet ditt?»</a:t>
            </a:r>
          </a:p>
          <a:p>
            <a:pPr marL="0" indent="0">
              <a:buNone/>
            </a:pPr>
            <a:endParaRPr lang="nb-NO" dirty="0"/>
          </a:p>
        </p:txBody>
      </p:sp>
      <p:sp>
        <p:nvSpPr>
          <p:cNvPr id="5" name="Undertittel 4">
            <a:extLst>
              <a:ext uri="{FF2B5EF4-FFF2-40B4-BE49-F238E27FC236}">
                <a16:creationId xmlns:a16="http://schemas.microsoft.com/office/drawing/2014/main" id="{08DCE6EE-EB0D-0053-1F4F-7F2D724A9BF7}"/>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208451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1BF6A012-45C0-E721-05EB-681839BB96DD}"/>
              </a:ext>
            </a:extLst>
          </p:cNvPr>
          <p:cNvSpPr>
            <a:spLocks noGrp="1"/>
          </p:cNvSpPr>
          <p:nvPr>
            <p:ph type="body" sz="quarter" idx="15"/>
          </p:nvPr>
        </p:nvSpPr>
        <p:spPr>
          <a:xfrm>
            <a:off x="5808662" y="6021388"/>
            <a:ext cx="5472112" cy="611187"/>
          </a:xfrm>
        </p:spPr>
        <p:txBody>
          <a:bodyPr/>
          <a:lstStyle/>
          <a:p>
            <a:endParaRPr lang="en-US"/>
          </a:p>
        </p:txBody>
      </p:sp>
      <p:sp>
        <p:nvSpPr>
          <p:cNvPr id="3" name="Tittel 2">
            <a:extLst>
              <a:ext uri="{FF2B5EF4-FFF2-40B4-BE49-F238E27FC236}">
                <a16:creationId xmlns:a16="http://schemas.microsoft.com/office/drawing/2014/main" id="{67057EF4-4779-34EE-A6C5-31F7CB0AABB8}"/>
              </a:ext>
            </a:extLst>
          </p:cNvPr>
          <p:cNvSpPr>
            <a:spLocks noGrp="1"/>
          </p:cNvSpPr>
          <p:nvPr>
            <p:ph type="title"/>
          </p:nvPr>
        </p:nvSpPr>
        <p:spPr>
          <a:xfrm>
            <a:off x="5808663" y="1137561"/>
            <a:ext cx="5472112" cy="629054"/>
          </a:xfrm>
        </p:spPr>
        <p:txBody>
          <a:bodyPr anchor="b">
            <a:normAutofit/>
          </a:bodyPr>
          <a:lstStyle/>
          <a:p>
            <a:pPr>
              <a:lnSpc>
                <a:spcPct val="90000"/>
              </a:lnSpc>
            </a:pPr>
            <a:r>
              <a:rPr lang="nb-NO" sz="2200"/>
              <a:t>Hvis pasienten har selvmordstanker</a:t>
            </a:r>
          </a:p>
        </p:txBody>
      </p:sp>
      <p:sp>
        <p:nvSpPr>
          <p:cNvPr id="4" name="Plassholder for tekst 3">
            <a:extLst>
              <a:ext uri="{FF2B5EF4-FFF2-40B4-BE49-F238E27FC236}">
                <a16:creationId xmlns:a16="http://schemas.microsoft.com/office/drawing/2014/main" id="{2CB4E122-BAFB-4CEA-D59A-E1D9E15F84CD}"/>
              </a:ext>
            </a:extLst>
          </p:cNvPr>
          <p:cNvSpPr>
            <a:spLocks noGrp="1"/>
          </p:cNvSpPr>
          <p:nvPr>
            <p:ph type="body" sz="quarter" idx="13"/>
          </p:nvPr>
        </p:nvSpPr>
        <p:spPr>
          <a:xfrm>
            <a:off x="5808663" y="2090465"/>
            <a:ext cx="5472112" cy="3930923"/>
          </a:xfrm>
        </p:spPr>
        <p:txBody>
          <a:bodyPr>
            <a:normAutofit/>
          </a:bodyPr>
          <a:lstStyle/>
          <a:p>
            <a:r>
              <a:rPr lang="nb-NO" dirty="0"/>
              <a:t>Ta kontakt med helsepersonell som har kompetanse på kartlegging og oppfølging av personer med selvmordsrisiko.</a:t>
            </a:r>
          </a:p>
          <a:p>
            <a:r>
              <a:rPr lang="nb-NO" dirty="0"/>
              <a:t>Ved akutt selvmordsfare skal du ikke forlate pasienten før annet kompetent helsepersonell har tatt over ansvaret.</a:t>
            </a:r>
          </a:p>
          <a:p>
            <a:r>
              <a:rPr lang="nb-NO" dirty="0"/>
              <a:t>Ring fastlegen eller legevakta for råd hvis du er usikker. </a:t>
            </a:r>
          </a:p>
          <a:p>
            <a:r>
              <a:rPr lang="nb-NO" dirty="0"/>
              <a:t>Ring 113 ved akutt fare.</a:t>
            </a:r>
          </a:p>
        </p:txBody>
      </p:sp>
      <p:sp>
        <p:nvSpPr>
          <p:cNvPr id="18" name="Subtitle 5">
            <a:extLst>
              <a:ext uri="{FF2B5EF4-FFF2-40B4-BE49-F238E27FC236}">
                <a16:creationId xmlns:a16="http://schemas.microsoft.com/office/drawing/2014/main" id="{A7698CD9-4419-BCE0-97B8-9389558EF5D6}"/>
              </a:ext>
            </a:extLst>
          </p:cNvPr>
          <p:cNvSpPr>
            <a:spLocks noGrp="1"/>
          </p:cNvSpPr>
          <p:nvPr>
            <p:ph type="subTitle" idx="1"/>
          </p:nvPr>
        </p:nvSpPr>
        <p:spPr>
          <a:xfrm>
            <a:off x="5808663" y="533128"/>
            <a:ext cx="3226695" cy="697424"/>
          </a:xfrm>
        </p:spPr>
        <p:txBody>
          <a:bodyPr/>
          <a:lstStyle/>
          <a:p>
            <a:endParaRPr lang="en-US"/>
          </a:p>
        </p:txBody>
      </p:sp>
      <p:pic>
        <p:nvPicPr>
          <p:cNvPr id="15" name="Plassholder for bilde 14" descr="Et bilde som inneholder klær, møbler, Menneskeansikt, skrivepult&#10;&#10;KI-generert innhold kan være feil.">
            <a:extLst>
              <a:ext uri="{FF2B5EF4-FFF2-40B4-BE49-F238E27FC236}">
                <a16:creationId xmlns:a16="http://schemas.microsoft.com/office/drawing/2014/main" id="{DA1CFF0A-33F3-23C3-6744-E6CB392EEBF2}"/>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5943" r="5943"/>
          <a:stretch>
            <a:fillRect/>
          </a:stretch>
        </p:blipFill>
        <p:spPr/>
      </p:pic>
    </p:spTree>
    <p:extLst>
      <p:ext uri="{BB962C8B-B14F-4D97-AF65-F5344CB8AC3E}">
        <p14:creationId xmlns:p14="http://schemas.microsoft.com/office/powerpoint/2010/main" val="233987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E610781-E778-FE88-6135-060860C2860F}"/>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5C1832E9-97BC-3F21-6411-AA9503441130}"/>
              </a:ext>
            </a:extLst>
          </p:cNvPr>
          <p:cNvSpPr>
            <a:spLocks noGrp="1"/>
          </p:cNvSpPr>
          <p:nvPr>
            <p:ph type="title"/>
          </p:nvPr>
        </p:nvSpPr>
        <p:spPr/>
        <p:txBody>
          <a:bodyPr/>
          <a:lstStyle/>
          <a:p>
            <a:r>
              <a:rPr lang="nb-NO" dirty="0"/>
              <a:t>Kartleggende samtale – ett skritt videre</a:t>
            </a:r>
          </a:p>
        </p:txBody>
      </p:sp>
      <p:sp>
        <p:nvSpPr>
          <p:cNvPr id="4" name="Plassholder for tekst 3">
            <a:extLst>
              <a:ext uri="{FF2B5EF4-FFF2-40B4-BE49-F238E27FC236}">
                <a16:creationId xmlns:a16="http://schemas.microsoft.com/office/drawing/2014/main" id="{801DEEF6-C8BF-F1D8-DC76-8CF5AEADD062}"/>
              </a:ext>
            </a:extLst>
          </p:cNvPr>
          <p:cNvSpPr>
            <a:spLocks noGrp="1"/>
          </p:cNvSpPr>
          <p:nvPr>
            <p:ph type="body" sz="quarter" idx="13"/>
          </p:nvPr>
        </p:nvSpPr>
        <p:spPr/>
        <p:txBody>
          <a:bodyPr/>
          <a:lstStyle/>
          <a:p>
            <a:r>
              <a:rPr lang="nb-NO" dirty="0"/>
              <a:t>Helse- og omsorgspersonellet har ansvar for å snakke med pasienter de er bekymret for skal begå selvmord.</a:t>
            </a:r>
          </a:p>
          <a:p>
            <a:r>
              <a:rPr lang="nb-NO" dirty="0"/>
              <a:t>Bekymring meldes videre til kompetente fagpersoner på feltet.</a:t>
            </a:r>
          </a:p>
          <a:p>
            <a:r>
              <a:rPr lang="nb-NO" i="1" dirty="0"/>
              <a:t>Kartleggende samtale </a:t>
            </a:r>
            <a:r>
              <a:rPr lang="nb-NO" dirty="0"/>
              <a:t>kan gjennomføres av dem som har fått opplæring i dette.</a:t>
            </a:r>
          </a:p>
          <a:p>
            <a:r>
              <a:rPr lang="nb-NO" dirty="0"/>
              <a:t>Videre oppfølging og behandling drøftes og bestemmes sammen med lege eller psykolog. </a:t>
            </a:r>
          </a:p>
          <a:p>
            <a:r>
              <a:rPr lang="nb-NO" dirty="0"/>
              <a:t>Opplæring i kartleggende samtaler kan gis som internundervisning eller gjennom sertifiserte kurs.</a:t>
            </a:r>
          </a:p>
        </p:txBody>
      </p:sp>
      <p:sp>
        <p:nvSpPr>
          <p:cNvPr id="5" name="Undertittel 4">
            <a:extLst>
              <a:ext uri="{FF2B5EF4-FFF2-40B4-BE49-F238E27FC236}">
                <a16:creationId xmlns:a16="http://schemas.microsoft.com/office/drawing/2014/main" id="{48BDDD67-B4F5-ED52-2A91-470E5CB4C091}"/>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216910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A571662C-D6E0-6F02-FD05-0CA10AD4C31E}"/>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6C85A5C0-6C6A-FF6C-B2E0-A40D56D50E70}"/>
              </a:ext>
            </a:extLst>
          </p:cNvPr>
          <p:cNvSpPr>
            <a:spLocks noGrp="1"/>
          </p:cNvSpPr>
          <p:nvPr>
            <p:ph type="title"/>
          </p:nvPr>
        </p:nvSpPr>
        <p:spPr/>
        <p:txBody>
          <a:bodyPr/>
          <a:lstStyle/>
          <a:p>
            <a:endParaRPr lang="nb-NO"/>
          </a:p>
        </p:txBody>
      </p:sp>
      <p:sp>
        <p:nvSpPr>
          <p:cNvPr id="4" name="Plassholder for tekst 3">
            <a:extLst>
              <a:ext uri="{FF2B5EF4-FFF2-40B4-BE49-F238E27FC236}">
                <a16:creationId xmlns:a16="http://schemas.microsoft.com/office/drawing/2014/main" id="{B9FC9F8C-BFCA-D135-CDA8-0858E5C8AC9E}"/>
              </a:ext>
            </a:extLst>
          </p:cNvPr>
          <p:cNvSpPr>
            <a:spLocks noGrp="1"/>
          </p:cNvSpPr>
          <p:nvPr>
            <p:ph type="body" sz="quarter" idx="13"/>
          </p:nvPr>
        </p:nvSpPr>
        <p:spPr/>
        <p:txBody>
          <a:bodyPr/>
          <a:lstStyle/>
          <a:p>
            <a:pPr marL="0" indent="0" algn="ctr">
              <a:buNone/>
            </a:pPr>
            <a:r>
              <a:rPr lang="nb-NO" sz="4400" dirty="0"/>
              <a:t>PAUSE</a:t>
            </a:r>
          </a:p>
        </p:txBody>
      </p:sp>
      <p:sp>
        <p:nvSpPr>
          <p:cNvPr id="5" name="Undertittel 4">
            <a:extLst>
              <a:ext uri="{FF2B5EF4-FFF2-40B4-BE49-F238E27FC236}">
                <a16:creationId xmlns:a16="http://schemas.microsoft.com/office/drawing/2014/main" id="{055AB6BB-F74B-EC74-08AA-8E3660E7D416}"/>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1239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2B82A423-6EF3-9B18-3426-19877362D0A2}"/>
              </a:ext>
            </a:extLst>
          </p:cNvPr>
          <p:cNvSpPr>
            <a:spLocks noGrp="1"/>
          </p:cNvSpPr>
          <p:nvPr>
            <p:ph type="body" sz="quarter" idx="15"/>
          </p:nvPr>
        </p:nvSpPr>
        <p:spPr/>
        <p:txBody>
          <a:bodyPr/>
          <a:lstStyle/>
          <a:p>
            <a:r>
              <a:rPr lang="nb-NO" sz="2000" i="0" dirty="0"/>
              <a:t>Lenke til filmen: </a:t>
            </a:r>
            <a:r>
              <a:rPr lang="nb-NO" sz="2000" i="0" dirty="0">
                <a:hlinkClick r:id="rId3"/>
              </a:rPr>
              <a:t>https://vimeo.com/934440888 </a:t>
            </a:r>
            <a:r>
              <a:rPr lang="nb-NO" sz="2000" i="0" dirty="0"/>
              <a:t>(21 min, husk å slå på teksting)</a:t>
            </a:r>
          </a:p>
        </p:txBody>
      </p:sp>
      <p:sp>
        <p:nvSpPr>
          <p:cNvPr id="3" name="Tittel 2">
            <a:extLst>
              <a:ext uri="{FF2B5EF4-FFF2-40B4-BE49-F238E27FC236}">
                <a16:creationId xmlns:a16="http://schemas.microsoft.com/office/drawing/2014/main" id="{B003240D-79AC-D28D-A9BA-3D5B5006DF11}"/>
              </a:ext>
            </a:extLst>
          </p:cNvPr>
          <p:cNvSpPr>
            <a:spLocks noGrp="1"/>
          </p:cNvSpPr>
          <p:nvPr>
            <p:ph type="title"/>
          </p:nvPr>
        </p:nvSpPr>
        <p:spPr/>
        <p:txBody>
          <a:bodyPr/>
          <a:lstStyle/>
          <a:p>
            <a:r>
              <a:rPr lang="nb-NO" dirty="0"/>
              <a:t>Foredrag/samtale: Å snakke om selvmordstanker</a:t>
            </a:r>
          </a:p>
        </p:txBody>
      </p:sp>
      <p:sp>
        <p:nvSpPr>
          <p:cNvPr id="4" name="Plassholder for tekst 3">
            <a:extLst>
              <a:ext uri="{FF2B5EF4-FFF2-40B4-BE49-F238E27FC236}">
                <a16:creationId xmlns:a16="http://schemas.microsoft.com/office/drawing/2014/main" id="{8661E2CE-67FA-CFA5-E164-CFCB37DA9845}"/>
              </a:ext>
            </a:extLst>
          </p:cNvPr>
          <p:cNvSpPr>
            <a:spLocks noGrp="1"/>
          </p:cNvSpPr>
          <p:nvPr>
            <p:ph type="body" sz="quarter" idx="13"/>
          </p:nvPr>
        </p:nvSpPr>
        <p:spPr/>
        <p:txBody>
          <a:bodyPr/>
          <a:lstStyle/>
          <a:p>
            <a:endParaRPr lang="nb-NO" dirty="0"/>
          </a:p>
        </p:txBody>
      </p:sp>
      <p:sp>
        <p:nvSpPr>
          <p:cNvPr id="5" name="Undertittel 4">
            <a:extLst>
              <a:ext uri="{FF2B5EF4-FFF2-40B4-BE49-F238E27FC236}">
                <a16:creationId xmlns:a16="http://schemas.microsoft.com/office/drawing/2014/main" id="{BC10D6DC-CED7-876F-0994-2BFF0B65A84E}"/>
              </a:ext>
            </a:extLst>
          </p:cNvPr>
          <p:cNvSpPr>
            <a:spLocks noGrp="1"/>
          </p:cNvSpPr>
          <p:nvPr>
            <p:ph type="subTitle" idx="1"/>
          </p:nvPr>
        </p:nvSpPr>
        <p:spPr/>
        <p:txBody>
          <a:bodyPr/>
          <a:lstStyle/>
          <a:p>
            <a:endParaRPr lang="nb-NO"/>
          </a:p>
        </p:txBody>
      </p:sp>
      <p:pic>
        <p:nvPicPr>
          <p:cNvPr id="7" name="Bilde 6">
            <a:extLst>
              <a:ext uri="{FF2B5EF4-FFF2-40B4-BE49-F238E27FC236}">
                <a16:creationId xmlns:a16="http://schemas.microsoft.com/office/drawing/2014/main" id="{18753442-BBE7-8CDF-3F7F-54ADD34F441B}"/>
              </a:ext>
            </a:extLst>
          </p:cNvPr>
          <p:cNvPicPr>
            <a:picLocks noChangeAspect="1"/>
          </p:cNvPicPr>
          <p:nvPr/>
        </p:nvPicPr>
        <p:blipFill>
          <a:blip r:embed="rId4"/>
          <a:stretch>
            <a:fillRect/>
          </a:stretch>
        </p:blipFill>
        <p:spPr>
          <a:xfrm>
            <a:off x="1562100" y="1462384"/>
            <a:ext cx="8059734" cy="4495503"/>
          </a:xfrm>
          <a:prstGeom prst="rect">
            <a:avLst/>
          </a:prstGeom>
        </p:spPr>
      </p:pic>
    </p:spTree>
    <p:extLst>
      <p:ext uri="{BB962C8B-B14F-4D97-AF65-F5344CB8AC3E}">
        <p14:creationId xmlns:p14="http://schemas.microsoft.com/office/powerpoint/2010/main" val="84679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E3C1851-2434-BD90-B5C0-F019FEE9537A}"/>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6DB2EEBF-A668-5B35-2894-A21202DE7591}"/>
              </a:ext>
            </a:extLst>
          </p:cNvPr>
          <p:cNvSpPr>
            <a:spLocks noGrp="1"/>
          </p:cNvSpPr>
          <p:nvPr>
            <p:ph type="title"/>
          </p:nvPr>
        </p:nvSpPr>
        <p:spPr/>
        <p:txBody>
          <a:bodyPr/>
          <a:lstStyle/>
          <a:p>
            <a:r>
              <a:rPr lang="nb-NO" dirty="0"/>
              <a:t>Rollespill</a:t>
            </a:r>
          </a:p>
        </p:txBody>
      </p:sp>
      <p:sp>
        <p:nvSpPr>
          <p:cNvPr id="4" name="Plassholder for tekst 3">
            <a:extLst>
              <a:ext uri="{FF2B5EF4-FFF2-40B4-BE49-F238E27FC236}">
                <a16:creationId xmlns:a16="http://schemas.microsoft.com/office/drawing/2014/main" id="{7F5E8333-74BC-46E2-2294-E154B7731553}"/>
              </a:ext>
            </a:extLst>
          </p:cNvPr>
          <p:cNvSpPr>
            <a:spLocks noGrp="1"/>
          </p:cNvSpPr>
          <p:nvPr>
            <p:ph type="body" sz="quarter" idx="13"/>
          </p:nvPr>
        </p:nvSpPr>
        <p:spPr>
          <a:xfrm>
            <a:off x="911223" y="1557338"/>
            <a:ext cx="10044324" cy="4464050"/>
          </a:xfrm>
        </p:spPr>
        <p:txBody>
          <a:bodyPr/>
          <a:lstStyle/>
          <a:p>
            <a:pPr>
              <a:lnSpc>
                <a:spcPct val="150000"/>
              </a:lnSpc>
              <a:spcAft>
                <a:spcPts val="800"/>
              </a:spcAft>
            </a:pPr>
            <a:r>
              <a:rPr lang="nb-NO" dirty="0"/>
              <a:t>Gå sammen i grupper på tre personer.</a:t>
            </a:r>
          </a:p>
          <a:p>
            <a:pPr>
              <a:lnSpc>
                <a:spcPct val="150000"/>
              </a:lnSpc>
              <a:spcAft>
                <a:spcPts val="800"/>
              </a:spcAft>
            </a:pPr>
            <a:r>
              <a:rPr lang="nb-NO" dirty="0"/>
              <a:t>Velg case, enten Peder som bor hjemme, eller Peder som bor på sykehjem (egne plansjer).</a:t>
            </a:r>
          </a:p>
          <a:p>
            <a:pPr>
              <a:lnSpc>
                <a:spcPct val="150000"/>
              </a:lnSpc>
              <a:spcAft>
                <a:spcPts val="800"/>
              </a:spcAft>
            </a:pPr>
            <a:r>
              <a:rPr lang="nb-NO" dirty="0"/>
              <a:t>Fordel roller: pasient, helse- og omsorgspersonale og observatør. Dere skal prøve alle tre rollene og reflektere over dem (egen plansje).</a:t>
            </a:r>
          </a:p>
          <a:p>
            <a:pPr>
              <a:lnSpc>
                <a:spcPct val="150000"/>
              </a:lnSpc>
              <a:spcAft>
                <a:spcPts val="800"/>
              </a:spcAft>
            </a:pPr>
            <a:r>
              <a:rPr lang="nb-NO" dirty="0"/>
              <a:t>Gå gjennom refleksjonsspørsmålene til slutt når alle har prøvd seg i de tre rollene.</a:t>
            </a:r>
          </a:p>
          <a:p>
            <a:pPr>
              <a:lnSpc>
                <a:spcPct val="150000"/>
              </a:lnSpc>
              <a:spcAft>
                <a:spcPts val="800"/>
              </a:spcAft>
            </a:pPr>
            <a:r>
              <a:rPr lang="nb-NO" dirty="0"/>
              <a:t>Tidsbruk er ca. tjue minutter. </a:t>
            </a:r>
          </a:p>
          <a:p>
            <a:pPr>
              <a:lnSpc>
                <a:spcPct val="150000"/>
              </a:lnSpc>
              <a:spcAft>
                <a:spcPts val="800"/>
              </a:spcAft>
            </a:pPr>
            <a:r>
              <a:rPr lang="nb-NO" dirty="0"/>
              <a:t>Oppsummer i plenum til slutt.</a:t>
            </a:r>
          </a:p>
          <a:p>
            <a:pPr marL="0" indent="0">
              <a:lnSpc>
                <a:spcPct val="150000"/>
              </a:lnSpc>
              <a:spcAft>
                <a:spcPts val="800"/>
              </a:spcAft>
              <a:buNone/>
            </a:pPr>
            <a:endParaRPr lang="nb-NO" dirty="0"/>
          </a:p>
        </p:txBody>
      </p:sp>
      <p:sp>
        <p:nvSpPr>
          <p:cNvPr id="5" name="Undertittel 4">
            <a:extLst>
              <a:ext uri="{FF2B5EF4-FFF2-40B4-BE49-F238E27FC236}">
                <a16:creationId xmlns:a16="http://schemas.microsoft.com/office/drawing/2014/main" id="{BB969FD2-975F-968C-0685-DFE167BB484F}"/>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147930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BD25EEC2-068A-5BF9-3AB5-F5ADEB9342DE}"/>
              </a:ext>
            </a:extLst>
          </p:cNvPr>
          <p:cNvSpPr>
            <a:spLocks noGrp="1"/>
          </p:cNvSpPr>
          <p:nvPr>
            <p:ph type="body" sz="quarter" idx="15"/>
          </p:nvPr>
        </p:nvSpPr>
        <p:spPr>
          <a:xfrm>
            <a:off x="914400" y="6021388"/>
            <a:ext cx="4894263" cy="611187"/>
          </a:xfrm>
        </p:spPr>
        <p:txBody>
          <a:bodyPr anchor="b">
            <a:normAutofit/>
          </a:bodyPr>
          <a:lstStyle/>
          <a:p>
            <a:endParaRPr lang="en-US" dirty="0"/>
          </a:p>
        </p:txBody>
      </p:sp>
      <p:sp>
        <p:nvSpPr>
          <p:cNvPr id="4" name="Plassholder for innhold 3">
            <a:extLst>
              <a:ext uri="{FF2B5EF4-FFF2-40B4-BE49-F238E27FC236}">
                <a16:creationId xmlns:a16="http://schemas.microsoft.com/office/drawing/2014/main" id="{538D16EA-45F7-0821-C2F2-1DFB620C62CE}"/>
              </a:ext>
            </a:extLst>
          </p:cNvPr>
          <p:cNvSpPr>
            <a:spLocks noGrp="1"/>
          </p:cNvSpPr>
          <p:nvPr>
            <p:ph idx="1"/>
          </p:nvPr>
        </p:nvSpPr>
        <p:spPr>
          <a:xfrm>
            <a:off x="914400" y="2543250"/>
            <a:ext cx="4894263" cy="3478138"/>
          </a:xfrm>
        </p:spPr>
        <p:txBody>
          <a:bodyPr>
            <a:normAutofit/>
          </a:bodyPr>
          <a:lstStyle/>
          <a:p>
            <a:r>
              <a:rPr lang="nb-NO" dirty="0"/>
              <a:t>Hva er selvmord?</a:t>
            </a:r>
          </a:p>
          <a:p>
            <a:r>
              <a:rPr lang="nb-NO" dirty="0"/>
              <a:t>Selvmord hos eldre</a:t>
            </a:r>
          </a:p>
          <a:p>
            <a:r>
              <a:rPr lang="nb-NO" dirty="0"/>
              <a:t>Risikofaktorer for selvmord hos eldre</a:t>
            </a:r>
          </a:p>
          <a:p>
            <a:r>
              <a:rPr lang="nb-NO" dirty="0"/>
              <a:t>Den vanskelige samtalen</a:t>
            </a:r>
          </a:p>
          <a:p>
            <a:r>
              <a:rPr lang="nb-NO" dirty="0"/>
              <a:t>Kommunikasjon</a:t>
            </a:r>
          </a:p>
          <a:p>
            <a:r>
              <a:rPr lang="nb-NO" dirty="0"/>
              <a:t>Samtaler om selvmord</a:t>
            </a:r>
          </a:p>
          <a:p>
            <a:r>
              <a:rPr lang="nb-NO" dirty="0"/>
              <a:t>Sikkerhetsplan</a:t>
            </a:r>
          </a:p>
          <a:p>
            <a:r>
              <a:rPr lang="nb-NO" dirty="0"/>
              <a:t>De pårørendes rolle</a:t>
            </a:r>
          </a:p>
        </p:txBody>
      </p:sp>
      <p:sp>
        <p:nvSpPr>
          <p:cNvPr id="5" name="Tittel 4">
            <a:extLst>
              <a:ext uri="{FF2B5EF4-FFF2-40B4-BE49-F238E27FC236}">
                <a16:creationId xmlns:a16="http://schemas.microsoft.com/office/drawing/2014/main" id="{9BA9B5B7-CB9B-0768-E184-AA50A0A422EA}"/>
              </a:ext>
            </a:extLst>
          </p:cNvPr>
          <p:cNvSpPr>
            <a:spLocks noGrp="1"/>
          </p:cNvSpPr>
          <p:nvPr>
            <p:ph type="title"/>
          </p:nvPr>
        </p:nvSpPr>
        <p:spPr>
          <a:xfrm>
            <a:off x="914400" y="1233489"/>
            <a:ext cx="4894263" cy="904216"/>
          </a:xfrm>
        </p:spPr>
        <p:txBody>
          <a:bodyPr anchor="b">
            <a:normAutofit/>
          </a:bodyPr>
          <a:lstStyle/>
          <a:p>
            <a:r>
              <a:rPr lang="nb-NO" dirty="0"/>
              <a:t>Temaer</a:t>
            </a:r>
          </a:p>
        </p:txBody>
      </p:sp>
      <p:pic>
        <p:nvPicPr>
          <p:cNvPr id="7" name="Plassholder for bilde 6" descr="Et bilde som inneholder tegnefilm, Animasjon, anime, illustrasjon&#10;&#10;KI-generert innhold kan være feil.">
            <a:extLst>
              <a:ext uri="{FF2B5EF4-FFF2-40B4-BE49-F238E27FC236}">
                <a16:creationId xmlns:a16="http://schemas.microsoft.com/office/drawing/2014/main" id="{FD573B10-B5F3-1D7A-A19A-AD682BB105C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6108" r="6108"/>
          <a:stretch/>
        </p:blipFill>
        <p:spPr>
          <a:xfrm>
            <a:off x="6816725" y="-22943"/>
            <a:ext cx="5390773" cy="6919383"/>
          </a:xfrm>
          <a:noFill/>
        </p:spPr>
      </p:pic>
    </p:spTree>
    <p:extLst>
      <p:ext uri="{BB962C8B-B14F-4D97-AF65-F5344CB8AC3E}">
        <p14:creationId xmlns:p14="http://schemas.microsoft.com/office/powerpoint/2010/main" val="6721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FFE4E6E-90DA-3262-8ECB-19851F5B41C4}"/>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A23EFCAB-161F-696E-19FA-D8EA10BC0ABE}"/>
              </a:ext>
            </a:extLst>
          </p:cNvPr>
          <p:cNvSpPr>
            <a:spLocks noGrp="1"/>
          </p:cNvSpPr>
          <p:nvPr>
            <p:ph type="title"/>
          </p:nvPr>
        </p:nvSpPr>
        <p:spPr/>
        <p:txBody>
          <a:bodyPr/>
          <a:lstStyle/>
          <a:p>
            <a:r>
              <a:rPr lang="nb-NO" dirty="0"/>
              <a:t>Case til rollespill: Peder bor hjemme</a:t>
            </a:r>
          </a:p>
        </p:txBody>
      </p:sp>
      <p:sp>
        <p:nvSpPr>
          <p:cNvPr id="4" name="Plassholder for tekst 3">
            <a:extLst>
              <a:ext uri="{FF2B5EF4-FFF2-40B4-BE49-F238E27FC236}">
                <a16:creationId xmlns:a16="http://schemas.microsoft.com/office/drawing/2014/main" id="{C089BA31-6E1A-EB61-5FE2-681157E15174}"/>
              </a:ext>
            </a:extLst>
          </p:cNvPr>
          <p:cNvSpPr>
            <a:spLocks noGrp="1"/>
          </p:cNvSpPr>
          <p:nvPr>
            <p:ph type="body" sz="quarter" idx="13"/>
          </p:nvPr>
        </p:nvSpPr>
        <p:spPr>
          <a:xfrm>
            <a:off x="911223" y="1557338"/>
            <a:ext cx="10034683" cy="4464050"/>
          </a:xfrm>
        </p:spPr>
        <p:txBody>
          <a:bodyPr/>
          <a:lstStyle/>
          <a:p>
            <a:pPr marL="0" indent="0">
              <a:buNone/>
            </a:pPr>
            <a:r>
              <a:rPr lang="nb-NO" dirty="0"/>
              <a:t>Peder er 80 år. Han har hatt en god jobb som leder. Inntil for få år siden har han tilbrakt mye av fritiden på hytta og gått turer i fjellet. Da kona ble syk, flyttet de fra enebolig til leilighet. Kona døde for tre måneder siden, og Peder savner henne uendelig mye. Han har ingen å snakke med lenger, ingen å mimre med eller å le med. Peder dekker noen ganger på til henne når han skal spise, for da kan han forestille seg at hun er der. </a:t>
            </a:r>
          </a:p>
          <a:p>
            <a:pPr marL="0" indent="0">
              <a:buNone/>
            </a:pPr>
            <a:r>
              <a:rPr lang="nb-NO" dirty="0"/>
              <a:t>Peder ble sittende mye stille da kona var syk, for hun trengte ham hele tiden. Nå er fysikken dårlig, og han må bruke stokk. Peder har falt noen ganger ute, så han er blitt redd for å gå ut. Dette synes han er flaut, og han vil ikke si det til noen. Barna hans er en god støtte, men de bor langt unna. Livet har blitt så annerledes, og han tenker på om han orker å leve videre. Dagene er blitt lange og meningsløse.</a:t>
            </a:r>
          </a:p>
          <a:p>
            <a:pPr marL="0" indent="0">
              <a:buNone/>
            </a:pPr>
            <a:endParaRPr lang="nb-NO" dirty="0"/>
          </a:p>
          <a:p>
            <a:pPr marL="0" indent="0">
              <a:buNone/>
            </a:pPr>
            <a:endParaRPr lang="nb-NO" dirty="0"/>
          </a:p>
        </p:txBody>
      </p:sp>
      <p:sp>
        <p:nvSpPr>
          <p:cNvPr id="5" name="Undertittel 4">
            <a:extLst>
              <a:ext uri="{FF2B5EF4-FFF2-40B4-BE49-F238E27FC236}">
                <a16:creationId xmlns:a16="http://schemas.microsoft.com/office/drawing/2014/main" id="{CC6CD51B-495B-CB72-D127-109F4670CBE4}"/>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157136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99CD05B-F710-F148-CA15-3EF7A2AF0D5F}"/>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6164ED56-F52C-7082-9622-8D0B4C0805CD}"/>
              </a:ext>
            </a:extLst>
          </p:cNvPr>
          <p:cNvSpPr>
            <a:spLocks noGrp="1"/>
          </p:cNvSpPr>
          <p:nvPr>
            <p:ph type="title"/>
          </p:nvPr>
        </p:nvSpPr>
        <p:spPr/>
        <p:txBody>
          <a:bodyPr/>
          <a:lstStyle/>
          <a:p>
            <a:r>
              <a:rPr lang="nb-NO" dirty="0"/>
              <a:t>Case til rollespill: Peder bor på sykehjem</a:t>
            </a:r>
          </a:p>
        </p:txBody>
      </p:sp>
      <p:sp>
        <p:nvSpPr>
          <p:cNvPr id="4" name="Plassholder for tekst 3">
            <a:extLst>
              <a:ext uri="{FF2B5EF4-FFF2-40B4-BE49-F238E27FC236}">
                <a16:creationId xmlns:a16="http://schemas.microsoft.com/office/drawing/2014/main" id="{D1474E56-2468-A97A-DD68-CF2E993A1E45}"/>
              </a:ext>
            </a:extLst>
          </p:cNvPr>
          <p:cNvSpPr>
            <a:spLocks noGrp="1"/>
          </p:cNvSpPr>
          <p:nvPr>
            <p:ph type="body" sz="quarter" idx="13"/>
          </p:nvPr>
        </p:nvSpPr>
        <p:spPr>
          <a:xfrm>
            <a:off x="911223" y="1557338"/>
            <a:ext cx="9941656" cy="4464050"/>
          </a:xfrm>
        </p:spPr>
        <p:txBody>
          <a:bodyPr/>
          <a:lstStyle/>
          <a:p>
            <a:pPr marL="0" indent="0">
              <a:buNone/>
            </a:pPr>
            <a:r>
              <a:rPr lang="nb-NO" dirty="0"/>
              <a:t>Peder er 80 år. Han har hatt en god jobb som leder. Inntil for få år siden har han tilbrakt mye av fritiden på hytta og gått turer i fjellet. Da kona ble syk, flyttet de fra enebolig til leilighet. Kona døde for tre måneder siden, og Peder savner henne uendelig mye. Han har ingen å snakke med lenger, ingen å mimre med eller å le med.</a:t>
            </a:r>
          </a:p>
          <a:p>
            <a:pPr marL="0" indent="0">
              <a:buNone/>
            </a:pPr>
            <a:r>
              <a:rPr lang="nb-NO" dirty="0"/>
              <a:t>Peder ble sittende mye stille da kona var syk, for hun trengte ham hele tiden. Nå er fysikken dårlig, og han må bruke stokk. </a:t>
            </a:r>
            <a:r>
              <a:rPr lang="nb-NO" sz="1800" kern="100" dirty="0">
                <a:effectLst/>
                <a:ea typeface="Calibri" panose="020F0502020204030204" pitchFamily="34" charset="0"/>
                <a:cs typeface="Times New Roman" panose="02020603050405020304" pitchFamily="18" charset="0"/>
              </a:rPr>
              <a:t>Hukommelsen skranter også, og Peder synes det er vanskelig at han glemmer så mye</a:t>
            </a:r>
            <a:r>
              <a:rPr lang="nb-NO" kern="100" dirty="0">
                <a:ea typeface="Calibri" panose="020F0502020204030204" pitchFamily="34" charset="0"/>
                <a:cs typeface="Times New Roman" panose="02020603050405020304" pitchFamily="18" charset="0"/>
              </a:rPr>
              <a:t>. Peder</a:t>
            </a:r>
            <a:r>
              <a:rPr lang="nb-NO" sz="1800" kern="100" dirty="0">
                <a:effectLst/>
                <a:ea typeface="Calibri" panose="020F0502020204030204" pitchFamily="34" charset="0"/>
                <a:cs typeface="Times New Roman" panose="02020603050405020304" pitchFamily="18" charset="0"/>
              </a:rPr>
              <a:t> har behov for så mye hjelp i hverdagen at han har fått vedtak om langtidsplass i sykehjem</a:t>
            </a:r>
            <a:r>
              <a:rPr lang="nb-NO" kern="100" dirty="0">
                <a:ea typeface="Calibri" panose="020F0502020204030204" pitchFamily="34" charset="0"/>
                <a:cs typeface="Times New Roman" panose="02020603050405020304" pitchFamily="18" charset="0"/>
              </a:rPr>
              <a:t>,</a:t>
            </a:r>
            <a:r>
              <a:rPr lang="nb-NO" sz="1800" kern="100" dirty="0">
                <a:effectLst/>
                <a:ea typeface="Calibri" panose="020F0502020204030204" pitchFamily="34" charset="0"/>
                <a:cs typeface="Times New Roman" panose="02020603050405020304" pitchFamily="18" charset="0"/>
              </a:rPr>
              <a:t> og han flyttet inn på sykehjemmet for noen måneder siden. Han trives ikke og føler seg alene. Her er flere som sier og gjør merkelige ting, de har åpenbart demens. </a:t>
            </a:r>
            <a:r>
              <a:rPr lang="nb-NO" kern="100" dirty="0">
                <a:ea typeface="Calibri" panose="020F0502020204030204" pitchFamily="34" charset="0"/>
                <a:cs typeface="Times New Roman" panose="02020603050405020304" pitchFamily="18" charset="0"/>
              </a:rPr>
              <a:t>Peder</a:t>
            </a:r>
            <a:r>
              <a:rPr lang="nb-NO" sz="1800" kern="100" dirty="0">
                <a:effectLst/>
                <a:ea typeface="Calibri" panose="020F0502020204030204" pitchFamily="34" charset="0"/>
                <a:cs typeface="Times New Roman" panose="02020603050405020304" pitchFamily="18" charset="0"/>
              </a:rPr>
              <a:t> holder seg for det meste på rommet sitt. Barna er en god støtte, men de bor i andre byer. Livet har blitt så annerledes, og han har begynt å tenke på om han virkelig orker å leve videre. Dagene er blitt lange</a:t>
            </a:r>
            <a:r>
              <a:rPr lang="nb-NO" kern="100" dirty="0">
                <a:ea typeface="Calibri" panose="020F0502020204030204" pitchFamily="34" charset="0"/>
                <a:cs typeface="Times New Roman" panose="02020603050405020304" pitchFamily="18" charset="0"/>
              </a:rPr>
              <a:t> </a:t>
            </a:r>
            <a:r>
              <a:rPr lang="nb-NO" sz="1800" kern="100" dirty="0">
                <a:effectLst/>
                <a:ea typeface="Calibri" panose="020F0502020204030204" pitchFamily="34" charset="0"/>
                <a:cs typeface="Times New Roman" panose="02020603050405020304" pitchFamily="18" charset="0"/>
              </a:rPr>
              <a:t>og meningsløse.</a:t>
            </a:r>
          </a:p>
          <a:p>
            <a:pPr marL="0" indent="0">
              <a:buNone/>
            </a:pPr>
            <a:endParaRPr lang="nb-NO" dirty="0"/>
          </a:p>
        </p:txBody>
      </p:sp>
      <p:sp>
        <p:nvSpPr>
          <p:cNvPr id="5" name="Undertittel 4">
            <a:extLst>
              <a:ext uri="{FF2B5EF4-FFF2-40B4-BE49-F238E27FC236}">
                <a16:creationId xmlns:a16="http://schemas.microsoft.com/office/drawing/2014/main" id="{22AE6E42-FCCD-30A4-5EFA-61B2F6D83A77}"/>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407270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66956DD-24BA-FAD0-5116-7A7A3449BA03}"/>
              </a:ext>
            </a:extLst>
          </p:cNvPr>
          <p:cNvSpPr>
            <a:spLocks noGrp="1"/>
          </p:cNvSpPr>
          <p:nvPr>
            <p:ph type="title"/>
          </p:nvPr>
        </p:nvSpPr>
        <p:spPr>
          <a:xfrm>
            <a:off x="911223" y="407783"/>
            <a:ext cx="8710613" cy="629054"/>
          </a:xfrm>
        </p:spPr>
        <p:txBody>
          <a:bodyPr/>
          <a:lstStyle/>
          <a:p>
            <a:r>
              <a:rPr lang="nb-NO" dirty="0"/>
              <a:t>Refleksjonsspørsmål</a:t>
            </a:r>
          </a:p>
        </p:txBody>
      </p:sp>
      <p:sp>
        <p:nvSpPr>
          <p:cNvPr id="4" name="Plassholder for tekst 3">
            <a:extLst>
              <a:ext uri="{FF2B5EF4-FFF2-40B4-BE49-F238E27FC236}">
                <a16:creationId xmlns:a16="http://schemas.microsoft.com/office/drawing/2014/main" id="{EC23F8A9-18D1-616D-974F-1FD842A0D9DE}"/>
              </a:ext>
            </a:extLst>
          </p:cNvPr>
          <p:cNvSpPr>
            <a:spLocks noGrp="1"/>
          </p:cNvSpPr>
          <p:nvPr>
            <p:ph type="body" sz="quarter" idx="13"/>
          </p:nvPr>
        </p:nvSpPr>
        <p:spPr>
          <a:xfrm>
            <a:off x="911223" y="1293961"/>
            <a:ext cx="10561909" cy="5156255"/>
          </a:xfrm>
        </p:spPr>
        <p:txBody>
          <a:bodyPr/>
          <a:lstStyle/>
          <a:p>
            <a:pPr>
              <a:lnSpc>
                <a:spcPct val="150000"/>
              </a:lnSpc>
              <a:spcAft>
                <a:spcPts val="800"/>
              </a:spcAft>
            </a:pPr>
            <a:r>
              <a:rPr lang="nn-NO" sz="1800" b="1" kern="100" dirty="0">
                <a:effectLst/>
                <a:latin typeface="Calibri" panose="020F0502020204030204" pitchFamily="34" charset="0"/>
                <a:ea typeface="Calibri" panose="020F0502020204030204" pitchFamily="34" charset="0"/>
                <a:cs typeface="Times New Roman" panose="02020603050405020304" pitchFamily="18" charset="0"/>
              </a:rPr>
              <a:t>Peder: </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Hvordan følte du deg under samtalen? Følte du deg hørt og forstått? Hvordan var det å snakke om situasjonen? Opplevde du at du fikk hjelp? Hvordan var det å bli spurt direkte om du hadde selvmordstanker?</a:t>
            </a:r>
          </a:p>
          <a:p>
            <a:pPr>
              <a:lnSpc>
                <a:spcPct val="150000"/>
              </a:lnSpc>
              <a:spcAft>
                <a:spcPts val="800"/>
              </a:spcAft>
            </a:pP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Helse- og omsorgspersonalet:</a:t>
            </a:r>
            <a:r>
              <a:rPr lang="nb-NO" b="1" kern="100" dirty="0">
                <a:latin typeface="Calibri" panose="020F0502020204030204" pitchFamily="34" charset="0"/>
                <a:ea typeface="Calibri" panose="020F0502020204030204" pitchFamily="34" charset="0"/>
                <a:cs typeface="Times New Roman" panose="02020603050405020304" pitchFamily="18" charset="0"/>
              </a:rPr>
              <a:t> </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Hvordan opplevde du kommunikasjonen med Peder? La du merke til uro, angst eller depresjon i kroppsspråket til Peder? Hvordan påvirket det deg? Hvilke vurderinger gjorde du underveis i samtalen? Hva gjorde du for å hjelpe og støtte Peder? Var dette hensiktsmessig? Var dette omsorgsfullt? Hvordan kunne kommunikasjonen blitt forbedret? Hvilke endringer kunne påvirket samtalen for begge parter? Hvordan opplevde du å spørre Peder direkte om han hadde selvmordstanker? </a:t>
            </a:r>
          </a:p>
          <a:p>
            <a:pPr>
              <a:lnSpc>
                <a:spcPct val="150000"/>
              </a:lnSpc>
              <a:spcAft>
                <a:spcPts val="800"/>
              </a:spcAft>
            </a:pP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Observatøren:</a:t>
            </a:r>
            <a:r>
              <a:rPr lang="nb-NO" b="1" kern="100" dirty="0">
                <a:latin typeface="Calibri" panose="020F0502020204030204" pitchFamily="34" charset="0"/>
                <a:ea typeface="Calibri" panose="020F0502020204030204" pitchFamily="34" charset="0"/>
                <a:cs typeface="Times New Roman" panose="02020603050405020304" pitchFamily="18" charset="0"/>
              </a:rPr>
              <a:t> </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Hvordan var det å observere og lytte? Ble du oppmerksom på noe ved kroppsspråket hos Peder eller hos helse- og omsorgspersonalet? Påvirket noe ved helse- og omsorgspersonalet din oppfatning av situasjonen? La du merke til noe som helse- og omsorgspersonalet gjorde eller sa, som hadde en positiv virkning på Peder? Kunne noe vært gjort annerledes?</a:t>
            </a:r>
          </a:p>
          <a:p>
            <a:pPr marL="0" indent="0">
              <a:buNone/>
            </a:pPr>
            <a:endParaRPr lang="nb-NO" dirty="0"/>
          </a:p>
        </p:txBody>
      </p:sp>
      <p:sp>
        <p:nvSpPr>
          <p:cNvPr id="5" name="Undertittel 4">
            <a:extLst>
              <a:ext uri="{FF2B5EF4-FFF2-40B4-BE49-F238E27FC236}">
                <a16:creationId xmlns:a16="http://schemas.microsoft.com/office/drawing/2014/main" id="{F955AAEE-A3BB-657E-7F57-C5F6982660C6}"/>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2435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0B965E1F-F441-EA61-09A1-E6F3FCAF08BD}"/>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FC044EDB-7E26-E2CB-BFCC-D300CC7815A9}"/>
              </a:ext>
            </a:extLst>
          </p:cNvPr>
          <p:cNvSpPr>
            <a:spLocks noGrp="1"/>
          </p:cNvSpPr>
          <p:nvPr>
            <p:ph type="title"/>
          </p:nvPr>
        </p:nvSpPr>
        <p:spPr/>
        <p:txBody>
          <a:bodyPr/>
          <a:lstStyle/>
          <a:p>
            <a:r>
              <a:rPr lang="nb-NO" dirty="0"/>
              <a:t>Oppsummering av rollespill i plenum</a:t>
            </a:r>
          </a:p>
        </p:txBody>
      </p:sp>
      <p:sp>
        <p:nvSpPr>
          <p:cNvPr id="4" name="Plassholder for tekst 3">
            <a:extLst>
              <a:ext uri="{FF2B5EF4-FFF2-40B4-BE49-F238E27FC236}">
                <a16:creationId xmlns:a16="http://schemas.microsoft.com/office/drawing/2014/main" id="{1C781875-CF55-4098-EAFC-CD7797C287BC}"/>
              </a:ext>
            </a:extLst>
          </p:cNvPr>
          <p:cNvSpPr>
            <a:spLocks noGrp="1"/>
          </p:cNvSpPr>
          <p:nvPr>
            <p:ph type="body" sz="quarter" idx="13"/>
          </p:nvPr>
        </p:nvSpPr>
        <p:spPr>
          <a:xfrm>
            <a:off x="911223" y="1557338"/>
            <a:ext cx="10044644" cy="4464050"/>
          </a:xfrm>
        </p:spPr>
        <p:txBody>
          <a:bodyPr/>
          <a:lstStyle/>
          <a:p>
            <a:pPr marL="342900" lvl="0" indent="-342900">
              <a:lnSpc>
                <a:spcPct val="150000"/>
              </a:lnSpc>
              <a:buFont typeface="+mj-lt"/>
              <a:buAutoNum type="arabicPeriod"/>
            </a:pP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Hvordan påvirket rollespillet din forståelse av selvmordstanker hos eldre og betydningen av empatisk kommunikasjon?</a:t>
            </a:r>
          </a:p>
          <a:p>
            <a:pPr marL="342900" lvl="0" indent="-342900">
              <a:lnSpc>
                <a:spcPct val="150000"/>
              </a:lnSpc>
              <a:buFont typeface="+mj-lt"/>
              <a:buAutoNum type="arabicPeriod"/>
            </a:pP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Hvor viktig er kroppsspråket i slike samtaler? Bør dere være oppmerksom </a:t>
            </a:r>
            <a:r>
              <a:rPr lang="nb-NO" sz="2000" kern="100" dirty="0">
                <a:latin typeface="Calibri" panose="020F0502020204030204" pitchFamily="34" charset="0"/>
                <a:ea typeface="Calibri" panose="020F0502020204030204" pitchFamily="34" charset="0"/>
                <a:cs typeface="Times New Roman" panose="02020603050405020304" pitchFamily="18" charset="0"/>
              </a:rPr>
              <a:t>på noen </a:t>
            </a: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ikke-verbale signaler?</a:t>
            </a:r>
          </a:p>
          <a:p>
            <a:pPr marL="342900" lvl="0" indent="-342900">
              <a:lnSpc>
                <a:spcPct val="150000"/>
              </a:lnSpc>
              <a:buFont typeface="+mj-lt"/>
              <a:buAutoNum type="arabicPeriod"/>
            </a:pP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Oppdaget dere noen spesifikke metoder eller teknikker som kan være nyttige i slike samtaler? (For eksempel aktiv lytting, åpne spørsmål, validering av følelser.)</a:t>
            </a:r>
          </a:p>
          <a:p>
            <a:pPr marL="342900" lvl="0" indent="-342900">
              <a:lnSpc>
                <a:spcPct val="150000"/>
              </a:lnSpc>
              <a:buFont typeface="+mj-lt"/>
              <a:buAutoNum type="arabicPeriod"/>
            </a:pP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Del tips og strategier for å håndtere den emosjonelle belastningen som kan følge med denne typen arbeid.</a:t>
            </a:r>
          </a:p>
          <a:p>
            <a:pPr marL="342900" lvl="0" indent="-342900">
              <a:lnSpc>
                <a:spcPct val="150000"/>
              </a:lnSpc>
              <a:spcAft>
                <a:spcPts val="800"/>
              </a:spcAft>
              <a:buFont typeface="+mj-lt"/>
              <a:buAutoNum type="arabicPeriod"/>
            </a:pPr>
            <a:r>
              <a:rPr lang="nb-NO" sz="2000" kern="100" dirty="0">
                <a:effectLst/>
                <a:latin typeface="Calibri" panose="020F0502020204030204" pitchFamily="34" charset="0"/>
                <a:ea typeface="Calibri" panose="020F0502020204030204" pitchFamily="34" charset="0"/>
                <a:cs typeface="Times New Roman" panose="02020603050405020304" pitchFamily="18" charset="0"/>
              </a:rPr>
              <a:t>Hva er det viktigste dere har lært av denne øvelsen?</a:t>
            </a:r>
          </a:p>
          <a:p>
            <a:pPr marL="0" indent="0">
              <a:buNone/>
            </a:pPr>
            <a:endParaRPr lang="nb-NO" dirty="0"/>
          </a:p>
        </p:txBody>
      </p:sp>
      <p:sp>
        <p:nvSpPr>
          <p:cNvPr id="5" name="Undertittel 4">
            <a:extLst>
              <a:ext uri="{FF2B5EF4-FFF2-40B4-BE49-F238E27FC236}">
                <a16:creationId xmlns:a16="http://schemas.microsoft.com/office/drawing/2014/main" id="{175587A7-55BD-AC88-D230-0FA75EDAE15E}"/>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84374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1">
            <a:extLst>
              <a:ext uri="{FF2B5EF4-FFF2-40B4-BE49-F238E27FC236}">
                <a16:creationId xmlns:a16="http://schemas.microsoft.com/office/drawing/2014/main" id="{C3BECD3F-23C6-5220-979A-00AA1A88DE5A}"/>
              </a:ext>
            </a:extLst>
          </p:cNvPr>
          <p:cNvSpPr>
            <a:spLocks noGrp="1"/>
          </p:cNvSpPr>
          <p:nvPr>
            <p:ph type="body" sz="quarter" idx="15"/>
          </p:nvPr>
        </p:nvSpPr>
        <p:spPr>
          <a:xfrm>
            <a:off x="5808662" y="6021388"/>
            <a:ext cx="5472112" cy="611187"/>
          </a:xfrm>
        </p:spPr>
        <p:txBody>
          <a:bodyPr/>
          <a:lstStyle/>
          <a:p>
            <a:endParaRPr lang="en-US"/>
          </a:p>
        </p:txBody>
      </p:sp>
      <p:sp>
        <p:nvSpPr>
          <p:cNvPr id="3" name="Tittel 2">
            <a:extLst>
              <a:ext uri="{FF2B5EF4-FFF2-40B4-BE49-F238E27FC236}">
                <a16:creationId xmlns:a16="http://schemas.microsoft.com/office/drawing/2014/main" id="{EB59C6A8-53A0-FAC1-AE78-53D4C275C066}"/>
              </a:ext>
            </a:extLst>
          </p:cNvPr>
          <p:cNvSpPr>
            <a:spLocks noGrp="1"/>
          </p:cNvSpPr>
          <p:nvPr>
            <p:ph type="title"/>
          </p:nvPr>
        </p:nvSpPr>
        <p:spPr>
          <a:xfrm>
            <a:off x="5808663" y="1137561"/>
            <a:ext cx="5472112" cy="629054"/>
          </a:xfrm>
        </p:spPr>
        <p:txBody>
          <a:bodyPr anchor="b">
            <a:normAutofit/>
          </a:bodyPr>
          <a:lstStyle/>
          <a:p>
            <a:r>
              <a:rPr lang="nb-NO" dirty="0"/>
              <a:t>Sikkerhetsplan</a:t>
            </a:r>
          </a:p>
        </p:txBody>
      </p:sp>
      <p:sp>
        <p:nvSpPr>
          <p:cNvPr id="4" name="Plassholder for tekst 3">
            <a:extLst>
              <a:ext uri="{FF2B5EF4-FFF2-40B4-BE49-F238E27FC236}">
                <a16:creationId xmlns:a16="http://schemas.microsoft.com/office/drawing/2014/main" id="{A62A7581-AC64-6F2C-3218-EDACD741BBEE}"/>
              </a:ext>
            </a:extLst>
          </p:cNvPr>
          <p:cNvSpPr>
            <a:spLocks noGrp="1"/>
          </p:cNvSpPr>
          <p:nvPr>
            <p:ph type="body" sz="quarter" idx="13"/>
          </p:nvPr>
        </p:nvSpPr>
        <p:spPr>
          <a:xfrm>
            <a:off x="5808663" y="2090465"/>
            <a:ext cx="5472112" cy="3930923"/>
          </a:xfrm>
        </p:spPr>
        <p:txBody>
          <a:bodyPr>
            <a:normAutofit/>
          </a:bodyPr>
          <a:lstStyle/>
          <a:p>
            <a:pPr marL="0" indent="0">
              <a:buNone/>
            </a:pPr>
            <a:r>
              <a:rPr lang="nb-NO" dirty="0"/>
              <a:t>Halverer risikoen for et (nytt) selvmordsforsøk.</a:t>
            </a:r>
          </a:p>
          <a:p>
            <a:pPr marL="0" indent="0">
              <a:buNone/>
            </a:pPr>
            <a:r>
              <a:rPr lang="nb-NO" dirty="0"/>
              <a:t>Sikkerhetsplanen kartlegger hvordan vi kan</a:t>
            </a:r>
          </a:p>
          <a:p>
            <a:r>
              <a:rPr lang="nb-NO" dirty="0"/>
              <a:t>a) gjenkjenne faresignaler</a:t>
            </a:r>
          </a:p>
          <a:p>
            <a:r>
              <a:rPr lang="nb-NO" dirty="0"/>
              <a:t>b) benytte indre mestringsstrategier</a:t>
            </a:r>
          </a:p>
          <a:p>
            <a:r>
              <a:rPr lang="nb-NO" dirty="0"/>
              <a:t>c) benytte ytre mestringsstrategier</a:t>
            </a:r>
          </a:p>
          <a:p>
            <a:r>
              <a:rPr lang="nb-NO" dirty="0"/>
              <a:t>d) kontakte profesjonelle hjelpere</a:t>
            </a:r>
          </a:p>
          <a:p>
            <a:r>
              <a:rPr lang="nb-NO" dirty="0"/>
              <a:t>e) begrense tilgjengelige metoder</a:t>
            </a:r>
          </a:p>
          <a:p>
            <a:endParaRPr lang="nb-NO" dirty="0"/>
          </a:p>
        </p:txBody>
      </p:sp>
      <p:pic>
        <p:nvPicPr>
          <p:cNvPr id="5" name="Bilde 4" descr="Et bilde som inneholder tegnefilm, illustrasjon, clip art, Tegnefilm&#10;&#10;KI-generert innhold kan være feil.">
            <a:extLst>
              <a:ext uri="{FF2B5EF4-FFF2-40B4-BE49-F238E27FC236}">
                <a16:creationId xmlns:a16="http://schemas.microsoft.com/office/drawing/2014/main" id="{B72A2893-299B-35E6-FAD4-3EC4CF5163B1}"/>
              </a:ext>
            </a:extLst>
          </p:cNvPr>
          <p:cNvPicPr>
            <a:picLocks noChangeAspect="1"/>
          </p:cNvPicPr>
          <p:nvPr/>
        </p:nvPicPr>
        <p:blipFill>
          <a:blip r:embed="rId3">
            <a:extLst>
              <a:ext uri="{28A0092B-C50C-407E-A947-70E740481C1C}">
                <a14:useLocalDpi xmlns:a14="http://schemas.microsoft.com/office/drawing/2010/main" val="0"/>
              </a:ext>
            </a:extLst>
          </a:blip>
          <a:srcRect r="11985"/>
          <a:stretch>
            <a:fillRect/>
          </a:stretch>
        </p:blipFill>
        <p:spPr>
          <a:xfrm>
            <a:off x="20" y="10"/>
            <a:ext cx="5372080" cy="6857990"/>
          </a:xfrm>
          <a:prstGeom prst="rect">
            <a:avLst/>
          </a:prstGeom>
          <a:noFill/>
        </p:spPr>
      </p:pic>
      <p:sp>
        <p:nvSpPr>
          <p:cNvPr id="24" name="Subtitle 5">
            <a:extLst>
              <a:ext uri="{FF2B5EF4-FFF2-40B4-BE49-F238E27FC236}">
                <a16:creationId xmlns:a16="http://schemas.microsoft.com/office/drawing/2014/main" id="{068FEC84-68F2-142A-3715-60CD10B9267F}"/>
              </a:ext>
            </a:extLst>
          </p:cNvPr>
          <p:cNvSpPr>
            <a:spLocks noGrp="1"/>
          </p:cNvSpPr>
          <p:nvPr>
            <p:ph type="subTitle" idx="1"/>
          </p:nvPr>
        </p:nvSpPr>
        <p:spPr>
          <a:xfrm>
            <a:off x="5808663" y="533128"/>
            <a:ext cx="3226695" cy="697424"/>
          </a:xfrm>
        </p:spPr>
        <p:txBody>
          <a:bodyPr/>
          <a:lstStyle/>
          <a:p>
            <a:endParaRPr lang="en-US"/>
          </a:p>
        </p:txBody>
      </p:sp>
    </p:spTree>
    <p:extLst>
      <p:ext uri="{BB962C8B-B14F-4D97-AF65-F5344CB8AC3E}">
        <p14:creationId xmlns:p14="http://schemas.microsoft.com/office/powerpoint/2010/main" val="217947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38A4238-C1A0-290F-5085-8D9F7BC7D901}"/>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96CD266D-AF0B-648F-25C2-742890033B9D}"/>
              </a:ext>
            </a:extLst>
          </p:cNvPr>
          <p:cNvSpPr>
            <a:spLocks noGrp="1"/>
          </p:cNvSpPr>
          <p:nvPr>
            <p:ph type="title"/>
          </p:nvPr>
        </p:nvSpPr>
        <p:spPr/>
        <p:txBody>
          <a:bodyPr/>
          <a:lstStyle/>
          <a:p>
            <a:r>
              <a:rPr lang="nb-NO" dirty="0"/>
              <a:t>Sikkerhetsplanens fem trinn</a:t>
            </a:r>
          </a:p>
        </p:txBody>
      </p:sp>
      <p:sp>
        <p:nvSpPr>
          <p:cNvPr id="4" name="Plassholder for tekst 3">
            <a:extLst>
              <a:ext uri="{FF2B5EF4-FFF2-40B4-BE49-F238E27FC236}">
                <a16:creationId xmlns:a16="http://schemas.microsoft.com/office/drawing/2014/main" id="{F92D7547-E0A1-CA6C-0A2F-115115DC67B5}"/>
              </a:ext>
            </a:extLst>
          </p:cNvPr>
          <p:cNvSpPr>
            <a:spLocks noGrp="1"/>
          </p:cNvSpPr>
          <p:nvPr>
            <p:ph type="body" sz="quarter" idx="13"/>
          </p:nvPr>
        </p:nvSpPr>
        <p:spPr>
          <a:xfrm>
            <a:off x="911224" y="1557338"/>
            <a:ext cx="4992036" cy="4464050"/>
          </a:xfrm>
        </p:spPr>
        <p:txBody>
          <a:bodyPr/>
          <a:lstStyle/>
          <a:p>
            <a:pPr marL="0" indent="0">
              <a:buNone/>
            </a:pPr>
            <a:r>
              <a:rPr lang="nb-NO" dirty="0"/>
              <a:t>Sikkerhetsplanen kartlegger hvordan vi kan</a:t>
            </a:r>
          </a:p>
          <a:p>
            <a:r>
              <a:rPr lang="nb-NO" dirty="0"/>
              <a:t>a) gjenkjenne faresignaler</a:t>
            </a:r>
          </a:p>
          <a:p>
            <a:r>
              <a:rPr lang="nb-NO" dirty="0"/>
              <a:t>b) benytte indre mestringsstrategier</a:t>
            </a:r>
          </a:p>
          <a:p>
            <a:r>
              <a:rPr lang="nb-NO" dirty="0"/>
              <a:t>c) benytte ytre mestringsstrategier</a:t>
            </a:r>
          </a:p>
          <a:p>
            <a:r>
              <a:rPr lang="nb-NO" dirty="0"/>
              <a:t>d) kontakte profesjonelle hjelpere</a:t>
            </a:r>
          </a:p>
          <a:p>
            <a:r>
              <a:rPr lang="nb-NO" dirty="0"/>
              <a:t>e) begrense tilgjengelige metoder</a:t>
            </a:r>
          </a:p>
          <a:p>
            <a:endParaRPr lang="nb-NO" dirty="0"/>
          </a:p>
        </p:txBody>
      </p:sp>
      <p:sp>
        <p:nvSpPr>
          <p:cNvPr id="5" name="Undertittel 4">
            <a:extLst>
              <a:ext uri="{FF2B5EF4-FFF2-40B4-BE49-F238E27FC236}">
                <a16:creationId xmlns:a16="http://schemas.microsoft.com/office/drawing/2014/main" id="{ED84B463-346E-E228-7D96-F34B56534F4B}"/>
              </a:ext>
            </a:extLst>
          </p:cNvPr>
          <p:cNvSpPr>
            <a:spLocks noGrp="1"/>
          </p:cNvSpPr>
          <p:nvPr>
            <p:ph type="subTitle" idx="1"/>
          </p:nvPr>
        </p:nvSpPr>
        <p:spPr/>
        <p:txBody>
          <a:bodyPr/>
          <a:lstStyle/>
          <a:p>
            <a:endParaRPr lang="nb-NO"/>
          </a:p>
        </p:txBody>
      </p:sp>
      <p:sp>
        <p:nvSpPr>
          <p:cNvPr id="6" name="Plassholder for tekst 3">
            <a:extLst>
              <a:ext uri="{FF2B5EF4-FFF2-40B4-BE49-F238E27FC236}">
                <a16:creationId xmlns:a16="http://schemas.microsoft.com/office/drawing/2014/main" id="{4B342592-C0D9-F702-3323-F0CAC03B05DD}"/>
              </a:ext>
            </a:extLst>
          </p:cNvPr>
          <p:cNvSpPr txBox="1">
            <a:spLocks/>
          </p:cNvSpPr>
          <p:nvPr/>
        </p:nvSpPr>
        <p:spPr>
          <a:xfrm>
            <a:off x="7368988" y="1557338"/>
            <a:ext cx="3684494" cy="4464050"/>
          </a:xfrm>
          <a:prstGeom prst="rect">
            <a:avLst/>
          </a:prstGeom>
        </p:spPr>
        <p:txBody>
          <a:bodyPr vert="horz" lIns="0" tIns="0" rIns="0" bIns="0" rtlCol="0">
            <a:noAutofit/>
          </a:bodyPr>
          <a:lstStyle>
            <a:lvl1pPr marL="285750" indent="-285750" algn="l" defTabSz="914400" rtl="0" eaLnBrk="1" latinLnBrk="0" hangingPunct="1">
              <a:lnSpc>
                <a:spcPct val="110000"/>
              </a:lnSpc>
              <a:spcBef>
                <a:spcPts val="300"/>
              </a:spcBef>
              <a:spcAft>
                <a:spcPts val="700"/>
              </a:spcAft>
              <a:buClr>
                <a:schemeClr val="accent2"/>
              </a:buClr>
              <a:buFont typeface="Arial" panose="020B0604020202020204" pitchFamily="34" charset="0"/>
              <a:buChar char="•"/>
              <a:defRPr sz="1800" b="0" i="0" kern="1200" baseline="0">
                <a:solidFill>
                  <a:schemeClr val="tx1"/>
                </a:solidFill>
                <a:latin typeface="+mn-lt"/>
                <a:ea typeface="+mn-ea"/>
                <a:cs typeface="+mn-cs"/>
              </a:defRPr>
            </a:lvl1pPr>
            <a:lvl2pPr marL="536575" indent="-265113" algn="l" defTabSz="914400" rtl="0" eaLnBrk="1" latinLnBrk="0" hangingPunct="1">
              <a:lnSpc>
                <a:spcPct val="110000"/>
              </a:lnSpc>
              <a:spcBef>
                <a:spcPts val="0"/>
              </a:spcBef>
              <a:spcAft>
                <a:spcPts val="700"/>
              </a:spcAft>
              <a:buClr>
                <a:schemeClr val="accent2"/>
              </a:buClr>
              <a:buSzPct val="100000"/>
              <a:buFont typeface="System Font Regular"/>
              <a:buChar char="–"/>
              <a:tabLst/>
              <a:defRPr sz="1800" b="0" i="0" kern="1200">
                <a:solidFill>
                  <a:schemeClr val="tx1"/>
                </a:solidFill>
                <a:latin typeface="+mn-lt"/>
                <a:ea typeface="+mn-ea"/>
                <a:cs typeface="+mn-cs"/>
              </a:defRPr>
            </a:lvl2pPr>
            <a:lvl3pPr marL="800100" indent="-263525" algn="l" defTabSz="914400" rtl="0" eaLnBrk="1" latinLnBrk="0" hangingPunct="1">
              <a:lnSpc>
                <a:spcPct val="110000"/>
              </a:lnSpc>
              <a:spcBef>
                <a:spcPts val="0"/>
              </a:spcBef>
              <a:spcAft>
                <a:spcPts val="700"/>
              </a:spcAft>
              <a:buClr>
                <a:schemeClr val="accent2"/>
              </a:buClr>
              <a:buFont typeface="Courier New" panose="02070309020205020404" pitchFamily="49" charset="0"/>
              <a:buChar char="o"/>
              <a:tabLst/>
              <a:defRPr sz="1800" b="0" i="0" kern="1200">
                <a:solidFill>
                  <a:schemeClr val="tx1"/>
                </a:solidFill>
                <a:latin typeface="+mn-lt"/>
                <a:ea typeface="+mn-ea"/>
                <a:cs typeface="+mn-cs"/>
              </a:defRPr>
            </a:lvl3pPr>
            <a:lvl4pPr marL="1111250" indent="-311150" algn="l" defTabSz="914400" rtl="0" eaLnBrk="1" latinLnBrk="0" hangingPunct="1">
              <a:lnSpc>
                <a:spcPct val="110000"/>
              </a:lnSpc>
              <a:spcBef>
                <a:spcPts val="0"/>
              </a:spcBef>
              <a:spcAft>
                <a:spcPts val="700"/>
              </a:spcAft>
              <a:buClr>
                <a:schemeClr val="accent2"/>
              </a:buClr>
              <a:buFont typeface="Wingdings" pitchFamily="2" charset="2"/>
              <a:buChar char="§"/>
              <a:tabLst/>
              <a:defRPr sz="1800" b="0" i="0" kern="1200" baseline="0">
                <a:solidFill>
                  <a:schemeClr val="tx1"/>
                </a:solidFill>
                <a:latin typeface="+mn-lt"/>
                <a:ea typeface="+mn-ea"/>
                <a:cs typeface="+mn-cs"/>
              </a:defRPr>
            </a:lvl4pPr>
            <a:lvl5pPr marL="1336675" indent="-263525" algn="l" defTabSz="914400" rtl="0" eaLnBrk="1" latinLnBrk="0" hangingPunct="1">
              <a:lnSpc>
                <a:spcPct val="110000"/>
              </a:lnSpc>
              <a:spcBef>
                <a:spcPts val="0"/>
              </a:spcBef>
              <a:spcAft>
                <a:spcPts val="700"/>
              </a:spcAft>
              <a:buClr>
                <a:schemeClr val="accent2"/>
              </a:buClr>
              <a:buFont typeface="System Font Regular"/>
              <a:buChar char="–"/>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b-NO" dirty="0"/>
          </a:p>
          <a:p>
            <a:pPr marL="0" indent="0">
              <a:buFont typeface="Arial" panose="020B0604020202020204" pitchFamily="34" charset="0"/>
              <a:buNone/>
            </a:pPr>
            <a:r>
              <a:rPr lang="nb-NO" i="1" dirty="0"/>
              <a:t>«Kanskje du burde gi søsteren din en mulighet til å være der for deg når du har det slik? </a:t>
            </a:r>
          </a:p>
          <a:p>
            <a:pPr marL="0" indent="0">
              <a:buFont typeface="Arial" panose="020B0604020202020204" pitchFamily="34" charset="0"/>
              <a:buNone/>
            </a:pPr>
            <a:r>
              <a:rPr lang="nb-NO" i="1" dirty="0"/>
              <a:t>Kan vi ikke sette henne opp på listen over personer du kan kontakte?»</a:t>
            </a:r>
          </a:p>
          <a:p>
            <a:pPr marL="0" indent="0">
              <a:buFont typeface="Arial" panose="020B0604020202020204" pitchFamily="34" charset="0"/>
              <a:buNone/>
            </a:pPr>
            <a:endParaRPr lang="nb-NO" dirty="0"/>
          </a:p>
          <a:p>
            <a:pPr marL="0" indent="0">
              <a:buNone/>
            </a:pPr>
            <a:endParaRPr lang="nb-NO" dirty="0"/>
          </a:p>
        </p:txBody>
      </p:sp>
    </p:spTree>
    <p:extLst>
      <p:ext uri="{BB962C8B-B14F-4D97-AF65-F5344CB8AC3E}">
        <p14:creationId xmlns:p14="http://schemas.microsoft.com/office/powerpoint/2010/main" val="367008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F8B0B362-E701-8719-A081-24558576EA07}"/>
              </a:ext>
            </a:extLst>
          </p:cNvPr>
          <p:cNvSpPr>
            <a:spLocks noGrp="1"/>
          </p:cNvSpPr>
          <p:nvPr>
            <p:ph type="body" sz="quarter" idx="15"/>
          </p:nvPr>
        </p:nvSpPr>
        <p:spPr>
          <a:xfrm>
            <a:off x="5808662" y="6021388"/>
            <a:ext cx="5472112" cy="611187"/>
          </a:xfrm>
        </p:spPr>
        <p:txBody>
          <a:bodyPr/>
          <a:lstStyle/>
          <a:p>
            <a:endParaRPr lang="en-US"/>
          </a:p>
        </p:txBody>
      </p:sp>
      <p:sp>
        <p:nvSpPr>
          <p:cNvPr id="3" name="Tittel 2">
            <a:extLst>
              <a:ext uri="{FF2B5EF4-FFF2-40B4-BE49-F238E27FC236}">
                <a16:creationId xmlns:a16="http://schemas.microsoft.com/office/drawing/2014/main" id="{25C24BB2-93D8-F8D7-C618-2CF3437E0784}"/>
              </a:ext>
            </a:extLst>
          </p:cNvPr>
          <p:cNvSpPr>
            <a:spLocks noGrp="1"/>
          </p:cNvSpPr>
          <p:nvPr>
            <p:ph type="title"/>
          </p:nvPr>
        </p:nvSpPr>
        <p:spPr>
          <a:xfrm>
            <a:off x="5808663" y="1137561"/>
            <a:ext cx="5472112" cy="629054"/>
          </a:xfrm>
        </p:spPr>
        <p:txBody>
          <a:bodyPr anchor="b">
            <a:normAutofit/>
          </a:bodyPr>
          <a:lstStyle/>
          <a:p>
            <a:r>
              <a:rPr lang="nb-NO" dirty="0"/>
              <a:t>De pårørendes rolle</a:t>
            </a:r>
          </a:p>
        </p:txBody>
      </p:sp>
      <p:sp>
        <p:nvSpPr>
          <p:cNvPr id="4" name="Plassholder for tekst 3">
            <a:extLst>
              <a:ext uri="{FF2B5EF4-FFF2-40B4-BE49-F238E27FC236}">
                <a16:creationId xmlns:a16="http://schemas.microsoft.com/office/drawing/2014/main" id="{D0D4B097-1D00-A075-854F-72391D29A449}"/>
              </a:ext>
            </a:extLst>
          </p:cNvPr>
          <p:cNvSpPr>
            <a:spLocks noGrp="1"/>
          </p:cNvSpPr>
          <p:nvPr>
            <p:ph type="body" sz="quarter" idx="13"/>
          </p:nvPr>
        </p:nvSpPr>
        <p:spPr>
          <a:xfrm>
            <a:off x="5808663" y="2090465"/>
            <a:ext cx="5472112" cy="3930923"/>
          </a:xfrm>
        </p:spPr>
        <p:txBody>
          <a:bodyPr>
            <a:normAutofit/>
          </a:bodyPr>
          <a:lstStyle/>
          <a:p>
            <a:r>
              <a:rPr lang="nb-NO" dirty="0"/>
              <a:t>Eldre kan være avhengige av støtte og hjelp fra de pårørende.</a:t>
            </a:r>
          </a:p>
          <a:p>
            <a:r>
              <a:rPr lang="nb-NO" dirty="0"/>
              <a:t>De pårørende kan involveres i pasientens sikkerhetsplan.</a:t>
            </a:r>
          </a:p>
          <a:p>
            <a:r>
              <a:rPr lang="nb-NO" dirty="0"/>
              <a:t>De pårørende kjenner den </a:t>
            </a:r>
            <a:r>
              <a:rPr lang="nb-NO" dirty="0" err="1"/>
              <a:t>eldres</a:t>
            </a:r>
            <a:r>
              <a:rPr lang="nb-NO" dirty="0"/>
              <a:t> historie, personlighet og behov.</a:t>
            </a:r>
          </a:p>
          <a:p>
            <a:r>
              <a:rPr lang="nb-NO" dirty="0"/>
              <a:t>De pårørende kan minne den eldre på sine tidligere mestringsstrategier.</a:t>
            </a:r>
          </a:p>
        </p:txBody>
      </p:sp>
      <p:sp>
        <p:nvSpPr>
          <p:cNvPr id="17" name="Subtitle 5">
            <a:extLst>
              <a:ext uri="{FF2B5EF4-FFF2-40B4-BE49-F238E27FC236}">
                <a16:creationId xmlns:a16="http://schemas.microsoft.com/office/drawing/2014/main" id="{07B0C67D-60B3-BEFC-7A7E-751D559FCBDD}"/>
              </a:ext>
            </a:extLst>
          </p:cNvPr>
          <p:cNvSpPr>
            <a:spLocks noGrp="1"/>
          </p:cNvSpPr>
          <p:nvPr>
            <p:ph type="subTitle" idx="1"/>
          </p:nvPr>
        </p:nvSpPr>
        <p:spPr>
          <a:xfrm>
            <a:off x="5808663" y="533128"/>
            <a:ext cx="3226695" cy="697424"/>
          </a:xfrm>
        </p:spPr>
        <p:txBody>
          <a:bodyPr/>
          <a:lstStyle/>
          <a:p>
            <a:endParaRPr lang="en-US"/>
          </a:p>
        </p:txBody>
      </p:sp>
      <p:pic>
        <p:nvPicPr>
          <p:cNvPr id="7" name="Plassholder for bilde 6" descr="Et bilde som inneholder klær, anime, Tegnefilm, Menneskeansikt&#10;&#10;KI-generert innhold kan være feil.">
            <a:extLst>
              <a:ext uri="{FF2B5EF4-FFF2-40B4-BE49-F238E27FC236}">
                <a16:creationId xmlns:a16="http://schemas.microsoft.com/office/drawing/2014/main" id="{20880EB1-8230-BDFB-201C-3082F0F0E98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5943" r="5943"/>
          <a:stretch>
            <a:fillRect/>
          </a:stretch>
        </p:blipFill>
        <p:spPr/>
      </p:pic>
    </p:spTree>
    <p:extLst>
      <p:ext uri="{BB962C8B-B14F-4D97-AF65-F5344CB8AC3E}">
        <p14:creationId xmlns:p14="http://schemas.microsoft.com/office/powerpoint/2010/main" val="257365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C7C77B6-D2D7-4C61-B40F-442392853C87}"/>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27167072-67A9-B29B-BE39-A90AFF9A64A8}"/>
              </a:ext>
            </a:extLst>
          </p:cNvPr>
          <p:cNvSpPr>
            <a:spLocks noGrp="1"/>
          </p:cNvSpPr>
          <p:nvPr>
            <p:ph type="title"/>
          </p:nvPr>
        </p:nvSpPr>
        <p:spPr/>
        <p:txBody>
          <a:bodyPr/>
          <a:lstStyle/>
          <a:p>
            <a:r>
              <a:rPr lang="nb-NO" dirty="0"/>
              <a:t>Oppsummering</a:t>
            </a:r>
          </a:p>
        </p:txBody>
      </p:sp>
      <p:sp>
        <p:nvSpPr>
          <p:cNvPr id="4" name="Plassholder for tekst 3">
            <a:extLst>
              <a:ext uri="{FF2B5EF4-FFF2-40B4-BE49-F238E27FC236}">
                <a16:creationId xmlns:a16="http://schemas.microsoft.com/office/drawing/2014/main" id="{1015AF3A-A5D5-150F-1778-754B7BC9B17C}"/>
              </a:ext>
            </a:extLst>
          </p:cNvPr>
          <p:cNvSpPr>
            <a:spLocks noGrp="1"/>
          </p:cNvSpPr>
          <p:nvPr>
            <p:ph type="body" sz="quarter" idx="13"/>
          </p:nvPr>
        </p:nvSpPr>
        <p:spPr>
          <a:xfrm>
            <a:off x="911223" y="1557338"/>
            <a:ext cx="9282087" cy="4464050"/>
          </a:xfrm>
        </p:spPr>
        <p:txBody>
          <a:bodyPr/>
          <a:lstStyle/>
          <a:p>
            <a:r>
              <a:rPr lang="nb-NO" dirty="0"/>
              <a:t>Snakk med pasienter du tror kan ha selvmordstanker.</a:t>
            </a:r>
          </a:p>
          <a:p>
            <a:r>
              <a:rPr lang="nb-NO" dirty="0"/>
              <a:t>Spør direkte om selvmordstanker, det øker ikke risikoen for selvmord.</a:t>
            </a:r>
          </a:p>
          <a:p>
            <a:r>
              <a:rPr lang="nb-NO" dirty="0"/>
              <a:t>Vær ikke alene om dine bekymringer. Snakk med din leder eller den faglig ansvarlige der du jobber.</a:t>
            </a:r>
          </a:p>
          <a:p>
            <a:r>
              <a:rPr lang="nb-NO" dirty="0"/>
              <a:t>Kontakt helsepersonell med spesiell kompetanse for videre kartlegging og oppfølging av pasienten.</a:t>
            </a:r>
          </a:p>
          <a:p>
            <a:r>
              <a:rPr lang="nb-NO" dirty="0"/>
              <a:t>Eldre kan ha like stor nytte av oppfølging og behandling ved selvmordstanker som yngre. </a:t>
            </a:r>
          </a:p>
          <a:p>
            <a:endParaRPr lang="nb-NO" dirty="0"/>
          </a:p>
          <a:p>
            <a:endParaRPr lang="nb-NO" dirty="0"/>
          </a:p>
        </p:txBody>
      </p:sp>
      <p:sp>
        <p:nvSpPr>
          <p:cNvPr id="5" name="Undertittel 4">
            <a:extLst>
              <a:ext uri="{FF2B5EF4-FFF2-40B4-BE49-F238E27FC236}">
                <a16:creationId xmlns:a16="http://schemas.microsoft.com/office/drawing/2014/main" id="{9E7D8CF0-097F-AE4A-6761-E6FF0FC2D58D}"/>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59992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4C93B69-3E14-125B-EE85-3AFC6505D36B}"/>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A26CCFD8-C67E-5346-04A6-1FF51A11DF11}"/>
              </a:ext>
            </a:extLst>
          </p:cNvPr>
          <p:cNvSpPr>
            <a:spLocks noGrp="1"/>
          </p:cNvSpPr>
          <p:nvPr>
            <p:ph type="title"/>
          </p:nvPr>
        </p:nvSpPr>
        <p:spPr/>
        <p:txBody>
          <a:bodyPr/>
          <a:lstStyle/>
          <a:p>
            <a:r>
              <a:rPr lang="nb-NO" dirty="0"/>
              <a:t>Kilder og nyttige nettsider</a:t>
            </a:r>
          </a:p>
        </p:txBody>
      </p:sp>
      <p:sp>
        <p:nvSpPr>
          <p:cNvPr id="4" name="Plassholder for tekst 3">
            <a:extLst>
              <a:ext uri="{FF2B5EF4-FFF2-40B4-BE49-F238E27FC236}">
                <a16:creationId xmlns:a16="http://schemas.microsoft.com/office/drawing/2014/main" id="{2F754DDF-0C77-ABAB-B4A0-0AA774F65F0F}"/>
              </a:ext>
            </a:extLst>
          </p:cNvPr>
          <p:cNvSpPr>
            <a:spLocks noGrp="1"/>
          </p:cNvSpPr>
          <p:nvPr>
            <p:ph type="body" sz="quarter" idx="13"/>
          </p:nvPr>
        </p:nvSpPr>
        <p:spPr>
          <a:xfrm>
            <a:off x="911223" y="1557338"/>
            <a:ext cx="10480677" cy="4464050"/>
          </a:xfrm>
        </p:spPr>
        <p:txBody>
          <a:bodyPr/>
          <a:lstStyle/>
          <a:p>
            <a:pPr marL="0" indent="0">
              <a:buNone/>
            </a:pPr>
            <a:r>
              <a:rPr lang="nb-NO" dirty="0">
                <a:latin typeface="Calibri" panose="020F0502020204030204" pitchFamily="34" charset="0"/>
                <a:cs typeface="Calibri" panose="020F0502020204030204" pitchFamily="34" charset="0"/>
              </a:rPr>
              <a:t>Sikkerhetsplan</a:t>
            </a:r>
            <a:r>
              <a:rPr lang="nb-NO" sz="2000" dirty="0">
                <a:latin typeface="Calibri" panose="020F0502020204030204" pitchFamily="34" charset="0"/>
                <a:cs typeface="Calibri" panose="020F0502020204030204" pitchFamily="34" charset="0"/>
              </a:rPr>
              <a:t>: </a:t>
            </a:r>
            <a:r>
              <a:rPr lang="nb-NO" sz="1800" u="sng" dirty="0">
                <a:solidFill>
                  <a:srgbClr val="0563C1"/>
                </a:solidFill>
                <a:effectLst/>
                <a:latin typeface="Calibri" panose="020F0502020204030204" pitchFamily="34" charset="0"/>
                <a:ea typeface="Calibri" panose="020F0502020204030204" pitchFamily="34" charset="0"/>
                <a:hlinkClick r:id="rId2"/>
              </a:rPr>
              <a:t>https://www.med.uio.no/klinmed/forskning/sentre/nssf/aktuelt/aktuelle-saker/2021/sikkerhetsplan---en-metode-med-selvmordsforebyggen.html</a:t>
            </a:r>
            <a:endParaRPr lang="nb-NO" sz="1800" dirty="0">
              <a:effectLst/>
              <a:latin typeface="Calibri" panose="020F0502020204030204" pitchFamily="34" charset="0"/>
              <a:ea typeface="Calibri" panose="020F0502020204030204" pitchFamily="34" charset="0"/>
            </a:endParaRPr>
          </a:p>
          <a:p>
            <a:pPr marL="0" indent="0">
              <a:buNone/>
            </a:pPr>
            <a:r>
              <a:rPr lang="nb-NO" dirty="0">
                <a:latin typeface="Calibri" panose="020F0502020204030204" pitchFamily="34" charset="0"/>
              </a:rPr>
              <a:t>Sikkerhetsplan (Helsedirektoratet): </a:t>
            </a:r>
            <a:r>
              <a:rPr lang="nb-NO" dirty="0">
                <a:latin typeface="Calibri" panose="020F0502020204030204" pitchFamily="34" charset="0"/>
                <a:hlinkClick r:id="rId3"/>
              </a:rPr>
              <a:t>https://www.helsedirektoratet.no/retningslinjer/selvmordsforebygging-i-psykisk-helsevern-og-tsb/klinisk-vurdering-og-behandling-av-suicidalitet</a:t>
            </a:r>
            <a:r>
              <a:rPr lang="nb-NO" dirty="0">
                <a:latin typeface="Calibri" panose="020F0502020204030204" pitchFamily="34" charset="0"/>
              </a:rPr>
              <a:t> </a:t>
            </a:r>
            <a:endParaRPr lang="nb-NO" dirty="0"/>
          </a:p>
          <a:p>
            <a:pPr marL="0" indent="0">
              <a:buNone/>
            </a:pPr>
            <a:r>
              <a:rPr lang="nb-NO" dirty="0">
                <a:latin typeface="Calibri" panose="020F0502020204030204" pitchFamily="34" charset="0"/>
                <a:ea typeface="Calibri" panose="020F0502020204030204" pitchFamily="34" charset="0"/>
              </a:rPr>
              <a:t>Snakkomselvmord: </a:t>
            </a:r>
            <a:r>
              <a:rPr lang="nb-NO" u="sng" dirty="0">
                <a:solidFill>
                  <a:srgbClr val="0563C1"/>
                </a:solidFill>
                <a:latin typeface="Calibri" panose="020F0502020204030204" pitchFamily="34" charset="0"/>
                <a:ea typeface="Calibri" panose="020F0502020204030204" pitchFamily="34" charset="0"/>
                <a:hlinkClick r:id="rId4"/>
              </a:rPr>
              <a:t>https://www.snakkomselvmord.no</a:t>
            </a:r>
            <a:endParaRPr lang="nb-NO" u="sng" dirty="0">
              <a:solidFill>
                <a:srgbClr val="0563C1"/>
              </a:solidFill>
              <a:latin typeface="Calibri" panose="020F0502020204030204" pitchFamily="34" charset="0"/>
              <a:ea typeface="Calibri" panose="020F0502020204030204" pitchFamily="34" charset="0"/>
            </a:endParaRPr>
          </a:p>
          <a:p>
            <a:pPr marL="0" indent="0">
              <a:buNone/>
            </a:pPr>
            <a:r>
              <a:rPr lang="nb-NO" sz="1800" dirty="0">
                <a:effectLst/>
                <a:latin typeface="Calibri" panose="020F0502020204030204" pitchFamily="34" charset="0"/>
                <a:ea typeface="Calibri" panose="020F0502020204030204" pitchFamily="34" charset="0"/>
              </a:rPr>
              <a:t>Regionalt ressurssenter om vold, traumatisk stress og selvmordsforebygging (RVTS): Magasin om menn og selvmordsforebygging: </a:t>
            </a:r>
            <a:r>
              <a:rPr lang="nb-NO" sz="1800" u="sng" dirty="0">
                <a:solidFill>
                  <a:srgbClr val="0563C1"/>
                </a:solidFill>
                <a:effectLst/>
                <a:latin typeface="Calibri" panose="020F0502020204030204" pitchFamily="34" charset="0"/>
                <a:ea typeface="Calibri" panose="020F0502020204030204" pitchFamily="34" charset="0"/>
                <a:hlinkClick r:id="rId5"/>
              </a:rPr>
              <a:t>https://rvtssor.no/toff-i-pyjamas</a:t>
            </a:r>
            <a:r>
              <a:rPr lang="nb-NO" sz="1800" dirty="0">
                <a:effectLst/>
                <a:latin typeface="Calibri" panose="020F0502020204030204" pitchFamily="34" charset="0"/>
                <a:ea typeface="Calibri" panose="020F0502020204030204" pitchFamily="34" charset="0"/>
              </a:rPr>
              <a:t> </a:t>
            </a:r>
          </a:p>
          <a:p>
            <a:pPr marL="0" indent="0">
              <a:buNone/>
            </a:pPr>
            <a:r>
              <a:rPr lang="nb-NO" dirty="0">
                <a:latin typeface="Calibri" panose="020F0502020204030204" pitchFamily="34" charset="0"/>
              </a:rPr>
              <a:t>Austad, G. (2024). Selvmord hos eldre. I S. Tretteteig, E. </a:t>
            </a:r>
            <a:r>
              <a:rPr lang="nb-NO" dirty="0" err="1">
                <a:latin typeface="Calibri" panose="020F0502020204030204" pitchFamily="34" charset="0"/>
              </a:rPr>
              <a:t>Aakhus</a:t>
            </a:r>
            <a:r>
              <a:rPr lang="nb-NO" dirty="0">
                <a:latin typeface="Calibri" panose="020F0502020204030204" pitchFamily="34" charset="0"/>
              </a:rPr>
              <a:t> &amp; N.S. Aasheim (red.), </a:t>
            </a:r>
            <a:r>
              <a:rPr lang="nb-NO" i="1" dirty="0">
                <a:latin typeface="Calibri" panose="020F0502020204030204" pitchFamily="34" charset="0"/>
              </a:rPr>
              <a:t>ABC Psykiske lidelser: Hefte 3 </a:t>
            </a:r>
            <a:r>
              <a:rPr lang="nb-NO" dirty="0">
                <a:latin typeface="Calibri" panose="020F0502020204030204" pitchFamily="34" charset="0"/>
              </a:rPr>
              <a:t>(2. utg.</a:t>
            </a:r>
            <a:r>
              <a:rPr lang="nb-NO" i="1" dirty="0">
                <a:latin typeface="Calibri" panose="020F0502020204030204" pitchFamily="34" charset="0"/>
              </a:rPr>
              <a:t>, </a:t>
            </a:r>
            <a:r>
              <a:rPr lang="nb-NO" dirty="0">
                <a:latin typeface="Calibri" panose="020F0502020204030204" pitchFamily="34" charset="0"/>
              </a:rPr>
              <a:t>s. 23</a:t>
            </a:r>
            <a:r>
              <a:rPr lang="nb-NO" sz="1800" dirty="0">
                <a:effectLst/>
                <a:latin typeface="Calibri" panose="020F0502020204030204" pitchFamily="34" charset="0"/>
                <a:ea typeface="Calibri" panose="020F0502020204030204" pitchFamily="34" charset="0"/>
                <a:cs typeface="Arial" panose="020B0604020202020204" pitchFamily="34" charset="0"/>
              </a:rPr>
              <a:t>–</a:t>
            </a:r>
            <a:r>
              <a:rPr lang="nb-NO" dirty="0">
                <a:latin typeface="Calibri" panose="020F0502020204030204" pitchFamily="34" charset="0"/>
              </a:rPr>
              <a:t>30). Forlaget aldring og helse.</a:t>
            </a:r>
          </a:p>
          <a:p>
            <a:pPr marL="0" indent="0">
              <a:buNone/>
            </a:pPr>
            <a:endParaRPr lang="nb-NO" dirty="0"/>
          </a:p>
        </p:txBody>
      </p:sp>
      <p:sp>
        <p:nvSpPr>
          <p:cNvPr id="5" name="Undertittel 4">
            <a:extLst>
              <a:ext uri="{FF2B5EF4-FFF2-40B4-BE49-F238E27FC236}">
                <a16:creationId xmlns:a16="http://schemas.microsoft.com/office/drawing/2014/main" id="{C80C0030-5363-93F6-5504-4958476A5289}"/>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60473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61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5B76A7B-CA09-96C3-C8A6-F623BCA43177}"/>
              </a:ext>
            </a:extLst>
          </p:cNvPr>
          <p:cNvSpPr>
            <a:spLocks noGrp="1"/>
          </p:cNvSpPr>
          <p:nvPr>
            <p:ph type="body" sz="quarter" idx="15"/>
          </p:nvPr>
        </p:nvSpPr>
        <p:spPr/>
        <p:txBody>
          <a:bodyPr/>
          <a:lstStyle/>
          <a:p>
            <a:endParaRPr lang="nb-NO" dirty="0"/>
          </a:p>
        </p:txBody>
      </p:sp>
      <p:sp>
        <p:nvSpPr>
          <p:cNvPr id="3" name="Tittel 2">
            <a:extLst>
              <a:ext uri="{FF2B5EF4-FFF2-40B4-BE49-F238E27FC236}">
                <a16:creationId xmlns:a16="http://schemas.microsoft.com/office/drawing/2014/main" id="{179B2AE3-ED55-101A-53C9-FFCB322B71FB}"/>
              </a:ext>
            </a:extLst>
          </p:cNvPr>
          <p:cNvSpPr>
            <a:spLocks noGrp="1"/>
          </p:cNvSpPr>
          <p:nvPr>
            <p:ph type="title"/>
          </p:nvPr>
        </p:nvSpPr>
        <p:spPr/>
        <p:txBody>
          <a:bodyPr>
            <a:normAutofit fontScale="90000"/>
          </a:bodyPr>
          <a:lstStyle/>
          <a:p>
            <a:r>
              <a:rPr lang="nb-NO" dirty="0"/>
              <a:t>Før vi starter undervisningen skal dere reflektere over</a:t>
            </a:r>
          </a:p>
        </p:txBody>
      </p:sp>
      <p:sp>
        <p:nvSpPr>
          <p:cNvPr id="4" name="Plassholder for tekst 3">
            <a:extLst>
              <a:ext uri="{FF2B5EF4-FFF2-40B4-BE49-F238E27FC236}">
                <a16:creationId xmlns:a16="http://schemas.microsoft.com/office/drawing/2014/main" id="{893835E1-632A-33A7-77CC-C285F8C47185}"/>
              </a:ext>
            </a:extLst>
          </p:cNvPr>
          <p:cNvSpPr>
            <a:spLocks noGrp="1"/>
          </p:cNvSpPr>
          <p:nvPr>
            <p:ph type="body" sz="quarter" idx="13"/>
          </p:nvPr>
        </p:nvSpPr>
        <p:spPr>
          <a:xfrm>
            <a:off x="911224" y="2252132"/>
            <a:ext cx="8710612" cy="3769255"/>
          </a:xfrm>
        </p:spPr>
        <p:txBody>
          <a:bodyPr/>
          <a:lstStyle/>
          <a:p>
            <a:r>
              <a:rPr lang="nb-NO" dirty="0"/>
              <a:t>Kan depresjon og håpløshet behandles hos eldre?</a:t>
            </a:r>
          </a:p>
          <a:p>
            <a:r>
              <a:rPr lang="nb-NO" dirty="0"/>
              <a:t>Har vi større aksept for at eldre har det vondt og vanskelig, enn hos yngre?</a:t>
            </a:r>
          </a:p>
        </p:txBody>
      </p:sp>
      <p:sp>
        <p:nvSpPr>
          <p:cNvPr id="5" name="Undertittel 4">
            <a:extLst>
              <a:ext uri="{FF2B5EF4-FFF2-40B4-BE49-F238E27FC236}">
                <a16:creationId xmlns:a16="http://schemas.microsoft.com/office/drawing/2014/main" id="{15CFE8FE-CDF8-ADCA-EA0A-F7DF9AE6148C}"/>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61797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60B0631-6401-A2CF-2A50-8B35302F2E31}"/>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30124667-7673-E367-DFC8-E81A3332A45E}"/>
              </a:ext>
            </a:extLst>
          </p:cNvPr>
          <p:cNvSpPr>
            <a:spLocks noGrp="1"/>
          </p:cNvSpPr>
          <p:nvPr>
            <p:ph type="title"/>
          </p:nvPr>
        </p:nvSpPr>
        <p:spPr/>
        <p:txBody>
          <a:bodyPr/>
          <a:lstStyle/>
          <a:p>
            <a:r>
              <a:rPr lang="nb-NO" dirty="0"/>
              <a:t>Hva er selvmord?</a:t>
            </a:r>
          </a:p>
        </p:txBody>
      </p:sp>
      <p:sp>
        <p:nvSpPr>
          <p:cNvPr id="4" name="Plassholder for tekst 3">
            <a:extLst>
              <a:ext uri="{FF2B5EF4-FFF2-40B4-BE49-F238E27FC236}">
                <a16:creationId xmlns:a16="http://schemas.microsoft.com/office/drawing/2014/main" id="{476DAF0C-A17F-4ACC-9A7A-F5AFEBE852BC}"/>
              </a:ext>
            </a:extLst>
          </p:cNvPr>
          <p:cNvSpPr>
            <a:spLocks noGrp="1"/>
          </p:cNvSpPr>
          <p:nvPr>
            <p:ph type="body" sz="quarter" idx="13"/>
          </p:nvPr>
        </p:nvSpPr>
        <p:spPr>
          <a:xfrm>
            <a:off x="911225" y="1263651"/>
            <a:ext cx="4897438" cy="4464050"/>
          </a:xfrm>
        </p:spPr>
        <p:txBody>
          <a:bodyPr/>
          <a:lstStyle/>
          <a:p>
            <a:pPr marL="0" indent="0">
              <a:buNone/>
            </a:pPr>
            <a:endParaRPr lang="nb-NO" dirty="0"/>
          </a:p>
          <a:p>
            <a:pPr marL="0" indent="0">
              <a:buNone/>
            </a:pPr>
            <a:r>
              <a:rPr lang="nb-NO" b="1" dirty="0"/>
              <a:t>Selvmord</a:t>
            </a:r>
            <a:r>
              <a:rPr lang="nb-NO" dirty="0"/>
              <a:t> er en handling individet foretar for å skade seg selv med intensjon om å dø, og hvor skaden fører til død.</a:t>
            </a:r>
          </a:p>
          <a:p>
            <a:pPr marL="0" indent="0">
              <a:buNone/>
            </a:pPr>
            <a:endParaRPr lang="nb-NO" dirty="0"/>
          </a:p>
          <a:p>
            <a:pPr marL="0" indent="0">
              <a:buNone/>
            </a:pPr>
            <a:r>
              <a:rPr lang="nb-NO" b="1" dirty="0"/>
              <a:t>Selvmordsforsøk</a:t>
            </a:r>
            <a:r>
              <a:rPr lang="nb-NO" dirty="0"/>
              <a:t> er selvpåført forgiftning eller skade med intensjon om å dø.</a:t>
            </a:r>
          </a:p>
          <a:p>
            <a:pPr marL="0" indent="0">
              <a:buNone/>
            </a:pPr>
            <a:endParaRPr lang="nb-NO" dirty="0"/>
          </a:p>
          <a:p>
            <a:pPr marL="0" indent="0">
              <a:buNone/>
            </a:pPr>
            <a:endParaRPr lang="nb-NO" dirty="0"/>
          </a:p>
        </p:txBody>
      </p:sp>
      <p:pic>
        <p:nvPicPr>
          <p:cNvPr id="8" name="Plassholder for bilde 7" descr="Et bilde som inneholder person, klær, negl, grunn&#10;&#10;Automatisk generert beskrivelse">
            <a:extLst>
              <a:ext uri="{FF2B5EF4-FFF2-40B4-BE49-F238E27FC236}">
                <a16:creationId xmlns:a16="http://schemas.microsoft.com/office/drawing/2014/main" id="{55C0BEE1-A66A-D715-32F8-1924F17D651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6643" b="16643"/>
          <a:stretch>
            <a:fillRect/>
          </a:stretch>
        </p:blipFill>
        <p:spPr/>
      </p:pic>
      <p:sp>
        <p:nvSpPr>
          <p:cNvPr id="6" name="Undertittel 5">
            <a:extLst>
              <a:ext uri="{FF2B5EF4-FFF2-40B4-BE49-F238E27FC236}">
                <a16:creationId xmlns:a16="http://schemas.microsoft.com/office/drawing/2014/main" id="{7FFF31E0-CB4E-1FA2-C657-618462EBEE16}"/>
              </a:ext>
            </a:extLst>
          </p:cNvPr>
          <p:cNvSpPr>
            <a:spLocks noGrp="1"/>
          </p:cNvSpPr>
          <p:nvPr>
            <p:ph type="subTitle" idx="1"/>
          </p:nvPr>
        </p:nvSpPr>
        <p:spPr/>
        <p:txBody>
          <a:bodyPr/>
          <a:lstStyle/>
          <a:p>
            <a:endParaRPr lang="nb-NO"/>
          </a:p>
        </p:txBody>
      </p:sp>
      <p:pic>
        <p:nvPicPr>
          <p:cNvPr id="9" name="Bilde 8">
            <a:extLst>
              <a:ext uri="{FF2B5EF4-FFF2-40B4-BE49-F238E27FC236}">
                <a16:creationId xmlns:a16="http://schemas.microsoft.com/office/drawing/2014/main" id="{6EA66759-6E0F-0D55-0737-076BA1DED9D7}"/>
              </a:ext>
            </a:extLst>
          </p:cNvPr>
          <p:cNvPicPr>
            <a:picLocks noChangeAspect="1"/>
          </p:cNvPicPr>
          <p:nvPr/>
        </p:nvPicPr>
        <p:blipFill>
          <a:blip r:embed="rId4"/>
          <a:stretch>
            <a:fillRect/>
          </a:stretch>
        </p:blipFill>
        <p:spPr>
          <a:xfrm>
            <a:off x="7186750" y="6021388"/>
            <a:ext cx="5005250" cy="530398"/>
          </a:xfrm>
          <a:prstGeom prst="rect">
            <a:avLst/>
          </a:prstGeom>
        </p:spPr>
      </p:pic>
    </p:spTree>
    <p:extLst>
      <p:ext uri="{BB962C8B-B14F-4D97-AF65-F5344CB8AC3E}">
        <p14:creationId xmlns:p14="http://schemas.microsoft.com/office/powerpoint/2010/main" val="200798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02367589-8D62-516A-2B6E-80F00DBDD46F}"/>
              </a:ext>
            </a:extLst>
          </p:cNvPr>
          <p:cNvSpPr>
            <a:spLocks noGrp="1"/>
          </p:cNvSpPr>
          <p:nvPr>
            <p:ph type="body" sz="quarter" idx="15"/>
          </p:nvPr>
        </p:nvSpPr>
        <p:spPr>
          <a:xfrm>
            <a:off x="914400" y="6021388"/>
            <a:ext cx="5902325" cy="611187"/>
          </a:xfrm>
        </p:spPr>
        <p:txBody>
          <a:bodyPr/>
          <a:lstStyle/>
          <a:p>
            <a:endParaRPr lang="en-US"/>
          </a:p>
        </p:txBody>
      </p:sp>
      <p:sp>
        <p:nvSpPr>
          <p:cNvPr id="3" name="Tittel 2">
            <a:extLst>
              <a:ext uri="{FF2B5EF4-FFF2-40B4-BE49-F238E27FC236}">
                <a16:creationId xmlns:a16="http://schemas.microsoft.com/office/drawing/2014/main" id="{B59898AA-4542-F0F5-3D02-F259AC7022E6}"/>
              </a:ext>
            </a:extLst>
          </p:cNvPr>
          <p:cNvSpPr>
            <a:spLocks noGrp="1"/>
          </p:cNvSpPr>
          <p:nvPr>
            <p:ph type="title"/>
          </p:nvPr>
        </p:nvSpPr>
        <p:spPr>
          <a:xfrm>
            <a:off x="914401" y="604434"/>
            <a:ext cx="5905499" cy="629054"/>
          </a:xfrm>
        </p:spPr>
        <p:txBody>
          <a:bodyPr anchor="b">
            <a:normAutofit/>
          </a:bodyPr>
          <a:lstStyle/>
          <a:p>
            <a:r>
              <a:rPr lang="nb-NO" dirty="0"/>
              <a:t>Selvmord hos eldre</a:t>
            </a:r>
          </a:p>
        </p:txBody>
      </p:sp>
      <p:sp>
        <p:nvSpPr>
          <p:cNvPr id="4" name="Plassholder for tekst 3">
            <a:extLst>
              <a:ext uri="{FF2B5EF4-FFF2-40B4-BE49-F238E27FC236}">
                <a16:creationId xmlns:a16="http://schemas.microsoft.com/office/drawing/2014/main" id="{62634A46-7459-D14C-CBA1-9D0EACD8DB3C}"/>
              </a:ext>
            </a:extLst>
          </p:cNvPr>
          <p:cNvSpPr>
            <a:spLocks noGrp="1"/>
          </p:cNvSpPr>
          <p:nvPr>
            <p:ph type="body" sz="quarter" idx="13"/>
          </p:nvPr>
        </p:nvSpPr>
        <p:spPr>
          <a:xfrm>
            <a:off x="911226" y="1557338"/>
            <a:ext cx="4897438" cy="4464050"/>
          </a:xfrm>
        </p:spPr>
        <p:txBody>
          <a:bodyPr>
            <a:normAutofit lnSpcReduction="10000"/>
          </a:bodyPr>
          <a:lstStyle/>
          <a:p>
            <a:r>
              <a:rPr lang="nb-NO" dirty="0"/>
              <a:t>Hvert år dør ca. 170 eldre over 60 år i selvmord</a:t>
            </a:r>
          </a:p>
          <a:p>
            <a:r>
              <a:rPr lang="nb-NO" dirty="0"/>
              <a:t>Eldre dør oftere av selvmordsforsøk enn yngre fordi de</a:t>
            </a:r>
          </a:p>
          <a:p>
            <a:pPr lvl="1"/>
            <a:r>
              <a:rPr lang="nb-NO" dirty="0"/>
              <a:t>er sårbare for komplikasjoner</a:t>
            </a:r>
          </a:p>
          <a:p>
            <a:pPr lvl="1"/>
            <a:r>
              <a:rPr lang="nb-NO" dirty="0"/>
              <a:t>har fysiske sykdommer</a:t>
            </a:r>
          </a:p>
          <a:p>
            <a:pPr lvl="1"/>
            <a:r>
              <a:rPr lang="nb-NO" dirty="0"/>
              <a:t>har nedsatt førlighet</a:t>
            </a:r>
          </a:p>
          <a:p>
            <a:pPr lvl="1"/>
            <a:r>
              <a:rPr lang="nb-NO" dirty="0"/>
              <a:t>bor alene</a:t>
            </a:r>
          </a:p>
          <a:p>
            <a:pPr lvl="1"/>
            <a:r>
              <a:rPr lang="nb-NO" dirty="0"/>
              <a:t>bruker mer dødelige metoder</a:t>
            </a:r>
          </a:p>
          <a:p>
            <a:pPr lvl="1"/>
            <a:r>
              <a:rPr lang="nb-NO" dirty="0"/>
              <a:t>har sterkere intensjon</a:t>
            </a:r>
          </a:p>
          <a:p>
            <a:pPr marL="271462" lvl="1" indent="0">
              <a:buNone/>
            </a:pPr>
            <a:endParaRPr lang="nb-NO" dirty="0"/>
          </a:p>
          <a:p>
            <a:r>
              <a:rPr lang="nb-NO" dirty="0"/>
              <a:t>Flest eldre menn begår selvmord.</a:t>
            </a:r>
          </a:p>
        </p:txBody>
      </p:sp>
      <p:sp>
        <p:nvSpPr>
          <p:cNvPr id="15" name="Subtitle 5">
            <a:extLst>
              <a:ext uri="{FF2B5EF4-FFF2-40B4-BE49-F238E27FC236}">
                <a16:creationId xmlns:a16="http://schemas.microsoft.com/office/drawing/2014/main" id="{401A5330-A740-A77A-35C1-05546202ACCB}"/>
              </a:ext>
            </a:extLst>
          </p:cNvPr>
          <p:cNvSpPr>
            <a:spLocks noGrp="1"/>
          </p:cNvSpPr>
          <p:nvPr>
            <p:ph type="subTitle" idx="1"/>
          </p:nvPr>
        </p:nvSpPr>
        <p:spPr>
          <a:xfrm>
            <a:off x="911225" y="1"/>
            <a:ext cx="5905500" cy="697424"/>
          </a:xfrm>
        </p:spPr>
        <p:txBody>
          <a:bodyPr/>
          <a:lstStyle/>
          <a:p>
            <a:endParaRPr lang="en-US"/>
          </a:p>
        </p:txBody>
      </p:sp>
      <p:pic>
        <p:nvPicPr>
          <p:cNvPr id="19" name="Plassholder for bilde 18" descr="Et bilde som inneholder tegnefilm, Animasjon, anime, illustrasjon&#10;&#10;KI-generert innhold kan være feil.">
            <a:extLst>
              <a:ext uri="{FF2B5EF4-FFF2-40B4-BE49-F238E27FC236}">
                <a16:creationId xmlns:a16="http://schemas.microsoft.com/office/drawing/2014/main" id="{D84A58A1-36DA-E458-936D-CD3ADBF67DF6}"/>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2510" t="8788" r="-72" b="2342"/>
          <a:stretch/>
        </p:blipFill>
        <p:spPr>
          <a:xfrm>
            <a:off x="8266922" y="1557338"/>
            <a:ext cx="3013853" cy="4464050"/>
          </a:xfrm>
        </p:spPr>
      </p:pic>
    </p:spTree>
    <p:extLst>
      <p:ext uri="{BB962C8B-B14F-4D97-AF65-F5344CB8AC3E}">
        <p14:creationId xmlns:p14="http://schemas.microsoft.com/office/powerpoint/2010/main" val="112390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6BEA66D-7838-450C-0804-105141910287}"/>
              </a:ext>
            </a:extLst>
          </p:cNvPr>
          <p:cNvSpPr>
            <a:spLocks noGrp="1"/>
          </p:cNvSpPr>
          <p:nvPr>
            <p:ph type="body" sz="quarter" idx="15"/>
          </p:nvPr>
        </p:nvSpPr>
        <p:spPr/>
        <p:txBody>
          <a:bodyPr/>
          <a:lstStyle/>
          <a:p>
            <a:r>
              <a:rPr lang="nb-NO" sz="2400" dirty="0"/>
              <a:t>Lenke til filmen: https://vimeo.com/934440888?fl=ls&amp;fe=ec</a:t>
            </a:r>
          </a:p>
        </p:txBody>
      </p:sp>
      <p:pic>
        <p:nvPicPr>
          <p:cNvPr id="4" name="Bilde 3">
            <a:extLst>
              <a:ext uri="{FF2B5EF4-FFF2-40B4-BE49-F238E27FC236}">
                <a16:creationId xmlns:a16="http://schemas.microsoft.com/office/drawing/2014/main" id="{276B6A90-5473-B118-CCC8-9060A50210AC}"/>
              </a:ext>
            </a:extLst>
          </p:cNvPr>
          <p:cNvPicPr>
            <a:picLocks noChangeAspect="1"/>
          </p:cNvPicPr>
          <p:nvPr/>
        </p:nvPicPr>
        <p:blipFill>
          <a:blip r:embed="rId3"/>
          <a:stretch>
            <a:fillRect/>
          </a:stretch>
        </p:blipFill>
        <p:spPr>
          <a:xfrm>
            <a:off x="1486678" y="225425"/>
            <a:ext cx="9579428" cy="5326492"/>
          </a:xfrm>
          <a:prstGeom prst="rect">
            <a:avLst/>
          </a:prstGeom>
        </p:spPr>
      </p:pic>
    </p:spTree>
    <p:extLst>
      <p:ext uri="{BB962C8B-B14F-4D97-AF65-F5344CB8AC3E}">
        <p14:creationId xmlns:p14="http://schemas.microsoft.com/office/powerpoint/2010/main" val="274664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FEF86B9-AB88-B826-2D4E-A723D69865B4}"/>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0B8DFD79-ADDC-6EC9-19B5-F4CE8939678B}"/>
              </a:ext>
            </a:extLst>
          </p:cNvPr>
          <p:cNvSpPr>
            <a:spLocks noGrp="1"/>
          </p:cNvSpPr>
          <p:nvPr>
            <p:ph type="title"/>
          </p:nvPr>
        </p:nvSpPr>
        <p:spPr/>
        <p:txBody>
          <a:bodyPr/>
          <a:lstStyle/>
          <a:p>
            <a:r>
              <a:rPr lang="nb-NO" dirty="0"/>
              <a:t>Spørsmål til refleksjon</a:t>
            </a:r>
          </a:p>
        </p:txBody>
      </p:sp>
      <p:sp>
        <p:nvSpPr>
          <p:cNvPr id="4" name="Plassholder for tekst 3">
            <a:extLst>
              <a:ext uri="{FF2B5EF4-FFF2-40B4-BE49-F238E27FC236}">
                <a16:creationId xmlns:a16="http://schemas.microsoft.com/office/drawing/2014/main" id="{3C426E14-949B-C638-039C-AE147E4F1A75}"/>
              </a:ext>
            </a:extLst>
          </p:cNvPr>
          <p:cNvSpPr>
            <a:spLocks noGrp="1"/>
          </p:cNvSpPr>
          <p:nvPr>
            <p:ph type="body" sz="quarter" idx="13"/>
          </p:nvPr>
        </p:nvSpPr>
        <p:spPr>
          <a:xfrm>
            <a:off x="911223" y="1557338"/>
            <a:ext cx="9926110" cy="4464050"/>
          </a:xfrm>
        </p:spPr>
        <p:txBody>
          <a:bodyPr/>
          <a:lstStyle/>
          <a:p>
            <a:pPr marL="0" indent="0">
              <a:buNone/>
            </a:pPr>
            <a:endParaRPr lang="nb-NO" kern="100" dirty="0">
              <a:effectLst/>
            </a:endParaRPr>
          </a:p>
          <a:p>
            <a:pPr marL="0" indent="0">
              <a:buNone/>
            </a:pPr>
            <a:r>
              <a:rPr lang="nb-NO" kern="100" dirty="0"/>
              <a:t>Hvilke tanker har dere om at e</a:t>
            </a:r>
            <a:r>
              <a:rPr lang="nb-NO" kern="100" dirty="0">
                <a:effectLst/>
              </a:rPr>
              <a:t>ldre som oftest «lykkes» med å ta sitt eget liv</a:t>
            </a:r>
            <a:r>
              <a:rPr lang="nb-NO" kern="100" dirty="0"/>
              <a:t>?</a:t>
            </a:r>
          </a:p>
          <a:p>
            <a:pPr marL="0" indent="0">
              <a:buNone/>
            </a:pPr>
            <a:endParaRPr lang="nb-NO" kern="100" dirty="0"/>
          </a:p>
          <a:p>
            <a:pPr marL="0" indent="0">
              <a:buNone/>
            </a:pPr>
            <a:r>
              <a:rPr lang="nb-NO" kern="100" dirty="0"/>
              <a:t>Hva  tenker dere er den viktigste faktoren for at helse- og omsorgsarbeid skal fange opp eldre som har selvmordstanker?</a:t>
            </a:r>
            <a:endParaRPr lang="nb-NO" dirty="0"/>
          </a:p>
          <a:p>
            <a:pPr marL="0" indent="0">
              <a:buNone/>
            </a:pPr>
            <a:endParaRPr lang="nb-NO" dirty="0"/>
          </a:p>
        </p:txBody>
      </p:sp>
      <p:sp>
        <p:nvSpPr>
          <p:cNvPr id="5" name="Undertittel 4">
            <a:extLst>
              <a:ext uri="{FF2B5EF4-FFF2-40B4-BE49-F238E27FC236}">
                <a16:creationId xmlns:a16="http://schemas.microsoft.com/office/drawing/2014/main" id="{F3DB157B-9F7B-7F55-82E2-30CED55D226D}"/>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28887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BAD3DC9-3BF7-5C75-73C0-916246E669DC}"/>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AB5378F5-BB57-0338-51B4-5F9601B894D2}"/>
              </a:ext>
            </a:extLst>
          </p:cNvPr>
          <p:cNvSpPr>
            <a:spLocks noGrp="1"/>
          </p:cNvSpPr>
          <p:nvPr>
            <p:ph type="title"/>
          </p:nvPr>
        </p:nvSpPr>
        <p:spPr/>
        <p:txBody>
          <a:bodyPr>
            <a:normAutofit fontScale="90000"/>
          </a:bodyPr>
          <a:lstStyle/>
          <a:p>
            <a:r>
              <a:rPr lang="nb-NO" dirty="0"/>
              <a:t>Risikofaktorer for selvmord hos eldre</a:t>
            </a:r>
            <a:br>
              <a:rPr lang="nb-NO" dirty="0"/>
            </a:br>
            <a:endParaRPr lang="nb-NO" dirty="0"/>
          </a:p>
        </p:txBody>
      </p:sp>
      <p:sp>
        <p:nvSpPr>
          <p:cNvPr id="4" name="Plassholder for tekst 3">
            <a:extLst>
              <a:ext uri="{FF2B5EF4-FFF2-40B4-BE49-F238E27FC236}">
                <a16:creationId xmlns:a16="http://schemas.microsoft.com/office/drawing/2014/main" id="{EFA3F9C7-2ED7-3248-D453-34707010450B}"/>
              </a:ext>
            </a:extLst>
          </p:cNvPr>
          <p:cNvSpPr>
            <a:spLocks noGrp="1"/>
          </p:cNvSpPr>
          <p:nvPr>
            <p:ph type="body" sz="quarter" idx="13"/>
          </p:nvPr>
        </p:nvSpPr>
        <p:spPr>
          <a:xfrm>
            <a:off x="911223" y="1557338"/>
            <a:ext cx="10366376" cy="4464050"/>
          </a:xfrm>
        </p:spPr>
        <p:txBody>
          <a:bodyPr/>
          <a:lstStyle/>
          <a:p>
            <a:r>
              <a:rPr lang="nb-NO" dirty="0"/>
              <a:t>tidligere selvmordsforsøk</a:t>
            </a:r>
          </a:p>
          <a:p>
            <a:r>
              <a:rPr lang="nb-NO" dirty="0"/>
              <a:t>psykiske helseproblemer, som depresjon</a:t>
            </a:r>
          </a:p>
          <a:p>
            <a:r>
              <a:rPr lang="nb-NO" dirty="0"/>
              <a:t>rusmiddelproblemer</a:t>
            </a:r>
          </a:p>
          <a:p>
            <a:r>
              <a:rPr lang="nb-NO" dirty="0"/>
              <a:t>psykososiale risikofaktorer, som ensomhet, kriser og relasjonsproblemer, tap av partner</a:t>
            </a:r>
          </a:p>
          <a:p>
            <a:r>
              <a:rPr lang="nb-NO" dirty="0"/>
              <a:t>en rekke somatiske sykdommer, som kreft, nevrologiske sykdommer og kroniske smertetilstander samt tap av funksjon og sansesvikt (særlig nedsatt syn)</a:t>
            </a:r>
          </a:p>
          <a:p>
            <a:r>
              <a:rPr lang="nb-NO" dirty="0"/>
              <a:t>å være en eldre mann</a:t>
            </a:r>
          </a:p>
          <a:p>
            <a:r>
              <a:rPr lang="nb-NO" dirty="0"/>
              <a:t>traumer i barndommen</a:t>
            </a:r>
          </a:p>
        </p:txBody>
      </p:sp>
      <p:sp>
        <p:nvSpPr>
          <p:cNvPr id="5" name="Undertittel 4">
            <a:extLst>
              <a:ext uri="{FF2B5EF4-FFF2-40B4-BE49-F238E27FC236}">
                <a16:creationId xmlns:a16="http://schemas.microsoft.com/office/drawing/2014/main" id="{CB98CCA8-D691-F949-80B6-D27A0D79E65D}"/>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2115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899B819-524A-3E02-1659-6A5D2AB07C9E}"/>
              </a:ext>
            </a:extLst>
          </p:cNvPr>
          <p:cNvSpPr>
            <a:spLocks noGrp="1"/>
          </p:cNvSpPr>
          <p:nvPr>
            <p:ph type="body" sz="quarter" idx="15"/>
          </p:nvPr>
        </p:nvSpPr>
        <p:spPr/>
        <p:txBody>
          <a:bodyPr/>
          <a:lstStyle/>
          <a:p>
            <a:endParaRPr lang="nb-NO"/>
          </a:p>
        </p:txBody>
      </p:sp>
      <p:sp>
        <p:nvSpPr>
          <p:cNvPr id="3" name="Tittel 2">
            <a:extLst>
              <a:ext uri="{FF2B5EF4-FFF2-40B4-BE49-F238E27FC236}">
                <a16:creationId xmlns:a16="http://schemas.microsoft.com/office/drawing/2014/main" id="{BDBC3E35-967C-9DA1-2A0B-687E542C02C2}"/>
              </a:ext>
            </a:extLst>
          </p:cNvPr>
          <p:cNvSpPr>
            <a:spLocks noGrp="1"/>
          </p:cNvSpPr>
          <p:nvPr>
            <p:ph type="title"/>
          </p:nvPr>
        </p:nvSpPr>
        <p:spPr/>
        <p:txBody>
          <a:bodyPr/>
          <a:lstStyle/>
          <a:p>
            <a:r>
              <a:rPr lang="nb-NO" dirty="0"/>
              <a:t>Å oppleve seg verdiløs</a:t>
            </a:r>
          </a:p>
        </p:txBody>
      </p:sp>
      <p:sp>
        <p:nvSpPr>
          <p:cNvPr id="4" name="Plassholder for tekst 3">
            <a:extLst>
              <a:ext uri="{FF2B5EF4-FFF2-40B4-BE49-F238E27FC236}">
                <a16:creationId xmlns:a16="http://schemas.microsoft.com/office/drawing/2014/main" id="{69E22722-D684-510F-9A55-BB1345E60074}"/>
              </a:ext>
            </a:extLst>
          </p:cNvPr>
          <p:cNvSpPr>
            <a:spLocks noGrp="1"/>
          </p:cNvSpPr>
          <p:nvPr>
            <p:ph type="body" sz="quarter" idx="13"/>
          </p:nvPr>
        </p:nvSpPr>
        <p:spPr>
          <a:xfrm>
            <a:off x="911226" y="1557338"/>
            <a:ext cx="5459594" cy="4464050"/>
          </a:xfrm>
        </p:spPr>
        <p:txBody>
          <a:bodyPr/>
          <a:lstStyle/>
          <a:p>
            <a:endParaRPr lang="nb-NO" dirty="0"/>
          </a:p>
          <a:p>
            <a:r>
              <a:rPr lang="nb-NO" sz="2400" dirty="0"/>
              <a:t>Eldre kan oppleve</a:t>
            </a:r>
          </a:p>
          <a:p>
            <a:pPr lvl="1"/>
            <a:r>
              <a:rPr lang="nb-NO" sz="2400" dirty="0"/>
              <a:t>negative holdninger i samfunnet</a:t>
            </a:r>
          </a:p>
          <a:p>
            <a:pPr lvl="1"/>
            <a:r>
              <a:rPr lang="nb-NO" sz="2400" dirty="0"/>
              <a:t>å ikke være til nytte</a:t>
            </a:r>
          </a:p>
          <a:p>
            <a:pPr lvl="1"/>
            <a:r>
              <a:rPr lang="nb-NO" sz="2400" dirty="0"/>
              <a:t>å ha mindre verdi</a:t>
            </a:r>
          </a:p>
          <a:p>
            <a:pPr lvl="1"/>
            <a:endParaRPr lang="nb-NO" sz="2400" dirty="0"/>
          </a:p>
          <a:p>
            <a:pPr marL="271462" lvl="1" indent="0">
              <a:buNone/>
            </a:pPr>
            <a:r>
              <a:rPr lang="nb-NO" sz="2400" dirty="0"/>
              <a:t>Slike holdninger må bekjempes.</a:t>
            </a:r>
          </a:p>
        </p:txBody>
      </p:sp>
      <p:sp>
        <p:nvSpPr>
          <p:cNvPr id="6" name="Undertittel 5">
            <a:extLst>
              <a:ext uri="{FF2B5EF4-FFF2-40B4-BE49-F238E27FC236}">
                <a16:creationId xmlns:a16="http://schemas.microsoft.com/office/drawing/2014/main" id="{AA1A3FD7-D529-F189-9EC5-583A2287EF27}"/>
              </a:ext>
            </a:extLst>
          </p:cNvPr>
          <p:cNvSpPr>
            <a:spLocks noGrp="1"/>
          </p:cNvSpPr>
          <p:nvPr>
            <p:ph type="subTitle" idx="1"/>
          </p:nvPr>
        </p:nvSpPr>
        <p:spPr/>
        <p:txBody>
          <a:bodyPr/>
          <a:lstStyle/>
          <a:p>
            <a:endParaRPr lang="nb-NO"/>
          </a:p>
        </p:txBody>
      </p:sp>
      <p:pic>
        <p:nvPicPr>
          <p:cNvPr id="9" name="Plassholder for bilde 8" descr="Et bilde som inneholder skjermbilde, kunst&#10;&#10;KI-generert innhold kan være feil.">
            <a:extLst>
              <a:ext uri="{FF2B5EF4-FFF2-40B4-BE49-F238E27FC236}">
                <a16:creationId xmlns:a16="http://schemas.microsoft.com/office/drawing/2014/main" id="{604DB35D-611B-F717-5AD6-15B8D5A2484E}"/>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1892" r="21892"/>
          <a:stretch>
            <a:fillRect/>
          </a:stretch>
        </p:blipFill>
        <p:spPr/>
      </p:pic>
    </p:spTree>
    <p:extLst>
      <p:ext uri="{BB962C8B-B14F-4D97-AF65-F5344CB8AC3E}">
        <p14:creationId xmlns:p14="http://schemas.microsoft.com/office/powerpoint/2010/main" val="406897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ldring og helse">
  <a:themeElements>
    <a:clrScheme name="230">
      <a:dk1>
        <a:srgbClr val="414342"/>
      </a:dk1>
      <a:lt1>
        <a:srgbClr val="FFFFFF"/>
      </a:lt1>
      <a:dk2>
        <a:srgbClr val="025637"/>
      </a:dk2>
      <a:lt2>
        <a:srgbClr val="E6E6E6"/>
      </a:lt2>
      <a:accent1>
        <a:srgbClr val="35785F"/>
      </a:accent1>
      <a:accent2>
        <a:srgbClr val="9DCB68"/>
      </a:accent2>
      <a:accent3>
        <a:srgbClr val="E3B028"/>
      </a:accent3>
      <a:accent4>
        <a:srgbClr val="6A9835"/>
      </a:accent4>
      <a:accent5>
        <a:srgbClr val="499B97"/>
      </a:accent5>
      <a:accent6>
        <a:srgbClr val="007896"/>
      </a:accent6>
      <a:hlink>
        <a:srgbClr val="5E911A"/>
      </a:hlink>
      <a:folHlink>
        <a:srgbClr val="919191"/>
      </a:folHlink>
    </a:clrScheme>
    <a:fontScheme name="AH-DMJK-Muse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CDDD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CCDDD7"/>
          </a:solidFill>
        </a:ln>
      </a:spPr>
      <a:bodyPr/>
      <a:lstStyle/>
      <a:style>
        <a:lnRef idx="1">
          <a:schemeClr val="accent1"/>
        </a:lnRef>
        <a:fillRef idx="0">
          <a:schemeClr val="accent1"/>
        </a:fillRef>
        <a:effectRef idx="0">
          <a:schemeClr val="accent1"/>
        </a:effectRef>
        <a:fontRef idx="minor">
          <a:schemeClr val="tx1"/>
        </a:fontRef>
      </a:style>
    </a:lnDef>
    <a:txDef>
      <a:spPr>
        <a:solidFill>
          <a:srgbClr val="CCDDD7"/>
        </a:solidFill>
      </a:spPr>
      <a:bodyPr wrap="square" lIns="144000" tIns="144000" rIns="144000" bIns="144000" rtlCol="0" anchor="t">
        <a:spAutoFit/>
      </a:bodyPr>
      <a:lstStyle>
        <a:defPPr algn="l">
          <a:lnSpc>
            <a:spcPct val="110000"/>
          </a:lnSpc>
          <a:spcAft>
            <a:spcPts val="700"/>
          </a:spcAft>
          <a:defRPr sz="1600" dirty="0"/>
        </a:defPPr>
      </a:lstStyle>
    </a:txDef>
  </a:objectDefaults>
  <a:extraClrSchemeLst/>
  <a:custClrLst>
    <a:custClr name="Custom Color 1">
      <a:srgbClr val="CCDDD7"/>
    </a:custClr>
    <a:custClr name="Custom Color 2">
      <a:srgbClr val="9ABBAF"/>
    </a:custClr>
    <a:custClr name="Custom Color 3">
      <a:srgbClr val="679A87"/>
    </a:custClr>
    <a:custClr name="Custom Color 4">
      <a:srgbClr val="35785F"/>
    </a:custClr>
    <a:custClr name="Custom Color 5">
      <a:srgbClr val="02452C"/>
    </a:custClr>
    <a:custClr name="Custom Color 6">
      <a:srgbClr val="013421"/>
    </a:custClr>
    <a:custClr name="Custom Color 7">
      <a:srgbClr val="012216"/>
    </a:custClr>
    <a:custClr name="Custom Color 8">
      <a:srgbClr val="00110B"/>
    </a:custClr>
    <a:custClr name="Custom Color 9">
      <a:srgbClr val="8C2541"/>
    </a:custClr>
    <a:custClr name="Custom Color 10">
      <a:srgbClr val="632E5E"/>
    </a:custClr>
    <a:custClr name="Custom Color 11">
      <a:srgbClr val="E7F2D9"/>
    </a:custClr>
    <a:custClr name="Custom Color 12">
      <a:srgbClr val="CEE5B3"/>
    </a:custClr>
    <a:custClr name="Custom Color 13">
      <a:srgbClr val="B6D88E"/>
    </a:custClr>
    <a:custClr name="Custom Color 14">
      <a:srgbClr val="85BE42"/>
    </a:custClr>
    <a:custClr name="Custom Color 15">
      <a:srgbClr val="6A9835"/>
    </a:custClr>
    <a:custClr name="Custom Color 16">
      <a:srgbClr val="507228"/>
    </a:custClr>
    <a:custClr name="Custom Color 17">
      <a:srgbClr val="354C1A"/>
    </a:custClr>
    <a:custClr name="Custom Color 18">
      <a:srgbClr val="1B260D"/>
    </a:custClr>
    <a:custClr name="Custom Color 19">
      <a:srgbClr val="A35167"/>
    </a:custClr>
    <a:custClr name="Custom Color 20">
      <a:srgbClr val="82587E"/>
    </a:custClr>
    <a:custClr name="Custom Color 21">
      <a:srgbClr val="FAEFD4"/>
    </a:custClr>
    <a:custClr name="Custom Color 22">
      <a:srgbClr val="F4DFA9"/>
    </a:custClr>
    <a:custClr name="Custom Color 23">
      <a:srgbClr val="EFD07E"/>
    </a:custClr>
    <a:custClr name="Custom Color 24">
      <a:srgbClr val="E9C053"/>
    </a:custClr>
    <a:custClr name="Custom Color 25">
      <a:srgbClr val="B68D20"/>
    </a:custClr>
    <a:custClr name="Custom Color 26">
      <a:srgbClr val="896A18"/>
    </a:custClr>
    <a:custClr name="Custom Color 27">
      <a:srgbClr val="5B4610"/>
    </a:custClr>
    <a:custClr name="Custom Color 28">
      <a:srgbClr val="2E2308"/>
    </a:custClr>
    <a:custClr name="Custom Color 29">
      <a:srgbClr val="BA7C8D"/>
    </a:custClr>
    <a:custClr name="Custom Color 30">
      <a:srgbClr val="A1829E"/>
    </a:custClr>
    <a:custClr name="Custom Color 31">
      <a:srgbClr val="DAEBEB"/>
    </a:custClr>
    <a:custClr name="Custom Color 32">
      <a:srgbClr val="B6D7D7"/>
    </a:custClr>
    <a:custClr name="Custom Color 33">
      <a:srgbClr val="91C3C4"/>
    </a:custClr>
    <a:custClr name="Custom Color 34">
      <a:srgbClr val="6DAFB0"/>
    </a:custClr>
    <a:custClr name="Custom Color 35">
      <a:srgbClr val="3A7C7D"/>
    </a:custClr>
    <a:custClr name="Custom Color 36">
      <a:srgbClr val="2B5D5E"/>
    </a:custClr>
    <a:custClr name="Custom Color 37">
      <a:srgbClr val="1D3E3E"/>
    </a:custClr>
    <a:custClr name="Custom Color 38">
      <a:srgbClr val="0E1F1F"/>
    </a:custClr>
    <a:custClr name="Custom Color 39">
      <a:srgbClr val="D1A8B3"/>
    </a:custClr>
    <a:custClr name="Custom Color 40">
      <a:srgbClr val="C1ABBF"/>
    </a:custClr>
    <a:custClr name="Custom Color 41">
      <a:srgbClr val="CCE4EA"/>
    </a:custClr>
    <a:custClr name="Custom Color 42">
      <a:srgbClr val="99C9D5"/>
    </a:custClr>
    <a:custClr name="Custom Color 43">
      <a:srgbClr val="66AFC1"/>
    </a:custClr>
    <a:custClr name="Custom Color 44">
      <a:srgbClr val="3394AC"/>
    </a:custClr>
    <a:custClr name="Custom Color 45">
      <a:srgbClr val="006179"/>
    </a:custClr>
    <a:custClr name="Custom Color 46">
      <a:srgbClr val="00495B"/>
    </a:custClr>
    <a:custClr name="Custom Color 47">
      <a:srgbClr val="00303C"/>
    </a:custClr>
    <a:custClr name="Custom Color 48">
      <a:srgbClr val="00181E"/>
    </a:custClr>
    <a:custClr name="Custom Color 49">
      <a:srgbClr val="E8D3D9"/>
    </a:custClr>
    <a:custClr name="Custom Color 50">
      <a:srgbClr val="E0D5DF"/>
    </a:custClr>
  </a:custClrLst>
  <a:extLst>
    <a:ext uri="{05A4C25C-085E-4340-85A3-A5531E510DB2}">
      <thm15:themeFamily xmlns:thm15="http://schemas.microsoft.com/office/thememl/2012/main" name="Presentasjon7" id="{78CD9F11-552A-FA4D-BBA5-CC2463474FE7}" vid="{68C9E171-8E09-AF41-BC89-99B7A25CD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a17592d-b0f9-48ee-9638-18562ea6e242">SZ434NKXJAND-1631799319-47</_dlc_DocId>
    <_dlc_DocIdUrl xmlns="5a17592d-b0f9-48ee-9638-18562ea6e242">
      <Url>https://sharepoint.aldringoghelse.no/sites/forlag/1223/_layouts/15/DocIdRedir.aspx?ID=SZ434NKXJAND-1631799319-47</Url>
      <Description>SZ434NKXJAND-1631799319-47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Excel" ma:contentTypeID="0x0101001A045B53AFE676439259EC0B6573D84E005F7500EDD450F14C9ADD9DBD2CDEE948" ma:contentTypeVersion="0" ma:contentTypeDescription="Create a new document." ma:contentTypeScope="" ma:versionID="9a160f3c6a4acab553a34b94d419be93">
  <xsd:schema xmlns:xsd="http://www.w3.org/2001/XMLSchema" xmlns:xs="http://www.w3.org/2001/XMLSchema" xmlns:p="http://schemas.microsoft.com/office/2006/metadata/properties" xmlns:ns2="5a17592d-b0f9-48ee-9638-18562ea6e242" targetNamespace="http://schemas.microsoft.com/office/2006/metadata/properties" ma:root="true" ma:fieldsID="ddff1a15b05e86fc89c04c31d2c8b903" ns2:_="">
    <xsd:import namespace="5a17592d-b0f9-48ee-9638-18562ea6e24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17592d-b0f9-48ee-9638-18562ea6e242"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DE74F3-A9B4-4ACE-9DB5-60660B4F43A9}">
  <ds:schemaRefs>
    <ds:schemaRef ds:uri="http://purl.org/dc/dcmitype/"/>
    <ds:schemaRef ds:uri="http://schemas.microsoft.com/office/infopath/2007/PartnerControls"/>
    <ds:schemaRef ds:uri="5a17592d-b0f9-48ee-9638-18562ea6e242"/>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9CE83660-6CB5-4CC5-ABDE-8A8328DF4B07}">
  <ds:schemaRefs>
    <ds:schemaRef ds:uri="http://schemas.microsoft.com/sharepoint/events"/>
  </ds:schemaRefs>
</ds:datastoreItem>
</file>

<file path=customXml/itemProps3.xml><?xml version="1.0" encoding="utf-8"?>
<ds:datastoreItem xmlns:ds="http://schemas.openxmlformats.org/officeDocument/2006/customXml" ds:itemID="{EF106A1A-BF17-4AB3-86B1-FB1977E3E2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17592d-b0f9-48ee-9638-18562ea6e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C5CF755-279D-433F-8F9D-3E8CF328D18E}">
  <ds:schemaRefs>
    <ds:schemaRef ds:uri="http://schemas.microsoft.com/sharepoint/v3/contenttype/forms"/>
  </ds:schemaRefs>
</ds:datastoreItem>
</file>

<file path=docMetadata/LabelInfo.xml><?xml version="1.0" encoding="utf-8"?>
<clbl:labelList xmlns:clbl="http://schemas.microsoft.com/office/2020/mipLabelMetadata">
  <clbl:label id="{55ea2815-4f0e-4727-a8b6-c46dd9f9b430}" enabled="1" method="Standard" siteId="{01baa0fe-ead0-4478-9f0a-0c7a2e34856d}" contentBits="0" removed="0"/>
</clbl:labelList>
</file>

<file path=docProps/app.xml><?xml version="1.0" encoding="utf-8"?>
<Properties xmlns="http://schemas.openxmlformats.org/officeDocument/2006/extended-properties" xmlns:vt="http://schemas.openxmlformats.org/officeDocument/2006/docPropsVTypes">
  <Template>Norsk presentasjonsmal 2022</Template>
  <TotalTime>1555</TotalTime>
  <Words>5178</Words>
  <Application>Microsoft Office PowerPoint</Application>
  <PresentationFormat>Widescreen</PresentationFormat>
  <Paragraphs>311</Paragraphs>
  <Slides>29</Slides>
  <Notes>23</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29</vt:i4>
      </vt:variant>
    </vt:vector>
  </HeadingPairs>
  <TitlesOfParts>
    <vt:vector size="40" baseType="lpstr">
      <vt:lpstr>Arial</vt:lpstr>
      <vt:lpstr>Calibri</vt:lpstr>
      <vt:lpstr>Cambria</vt:lpstr>
      <vt:lpstr>Courier New</vt:lpstr>
      <vt:lpstr>Helvetica</vt:lpstr>
      <vt:lpstr>Segoe UI</vt:lpstr>
      <vt:lpstr>Symbol</vt:lpstr>
      <vt:lpstr>System Font Regular</vt:lpstr>
      <vt:lpstr>Verdana</vt:lpstr>
      <vt:lpstr>Wingdings</vt:lpstr>
      <vt:lpstr>Aldring og helse</vt:lpstr>
      <vt:lpstr>Selvmordsforebygging hos eldre</vt:lpstr>
      <vt:lpstr>Temaer</vt:lpstr>
      <vt:lpstr>Før vi starter undervisningen skal dere reflektere over</vt:lpstr>
      <vt:lpstr>Hva er selvmord?</vt:lpstr>
      <vt:lpstr>Selvmord hos eldre</vt:lpstr>
      <vt:lpstr>PowerPoint-presentasjon</vt:lpstr>
      <vt:lpstr>Spørsmål til refleksjon</vt:lpstr>
      <vt:lpstr>Risikofaktorer for selvmord hos eldre </vt:lpstr>
      <vt:lpstr>Å oppleve seg verdiløs</vt:lpstr>
      <vt:lpstr>Ta bekymring om selvmord på alvor</vt:lpstr>
      <vt:lpstr>Film: Snakk om det, det kan redde liv</vt:lpstr>
      <vt:lpstr>Spørsmål til refleksjon</vt:lpstr>
      <vt:lpstr>Kommunikasjon i samtalen</vt:lpstr>
      <vt:lpstr>Hvordan innlede en samtale om selvmordstanker?</vt:lpstr>
      <vt:lpstr>Hvis pasienten har selvmordstanker</vt:lpstr>
      <vt:lpstr>Kartleggende samtale – ett skritt videre</vt:lpstr>
      <vt:lpstr>PowerPoint-presentasjon</vt:lpstr>
      <vt:lpstr>Foredrag/samtale: Å snakke om selvmordstanker</vt:lpstr>
      <vt:lpstr>Rollespill</vt:lpstr>
      <vt:lpstr>Case til rollespill: Peder bor hjemme</vt:lpstr>
      <vt:lpstr>Case til rollespill: Peder bor på sykehjem</vt:lpstr>
      <vt:lpstr>Refleksjonsspørsmål</vt:lpstr>
      <vt:lpstr>Oppsummering av rollespill i plenum</vt:lpstr>
      <vt:lpstr>Sikkerhetsplan</vt:lpstr>
      <vt:lpstr>Sikkerhetsplanens fem trinn</vt:lpstr>
      <vt:lpstr>De pårørendes rolle</vt:lpstr>
      <vt:lpstr>Oppsummering</vt:lpstr>
      <vt:lpstr>Kilder og nyttige nettsider</vt:lpstr>
      <vt:lpstr>PowerPoint-presentasjon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Selvmordsforebygging hos eldre</dc:title>
  <dc:subject/>
  <dc:creator>Signe Tretteteig</dc:creator>
  <cp:keywords/>
  <dc:description/>
  <cp:lastModifiedBy>Signe Vea Tretteteig</cp:lastModifiedBy>
  <cp:revision>25</cp:revision>
  <cp:lastPrinted>2022-03-21T12:18:34Z</cp:lastPrinted>
  <dcterms:created xsi:type="dcterms:W3CDTF">2024-06-05T08:07:18Z</dcterms:created>
  <dcterms:modified xsi:type="dcterms:W3CDTF">2026-03-24T10:28:07Z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0x0101001A045B53AFE676439259EC0B6573D84E005F7500EDD450F14C9ADD9DBD2CDEE948</vt:lpwstr>
  </property>
  <property fmtid="{D5CDD505-2E9C-101B-9397-08002B2CF9AE}" pid="3" name="_dlc_DocIdItemGuid">
    <vt:lpwstr>344e1a05-e999-46ee-9d27-02605b86be69</vt:lpwstr>
  </property>
  <property fmtid="{D5CDD505-2E9C-101B-9397-08002B2CF9AE}" pid="4" name="SharedWithUsers">
    <vt:lpwstr>654;#Signe Gjelstad;#3247;#Janne Johannessen;#1131;#Gry Hole;#4106;#Trine Skjellestad;#4760;#Christine Wadel;#1484;#Oda Vestby Hansen;#135;#Signe Tretteteig</vt:lpwstr>
  </property>
</Properties>
</file>