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71" r:id="rId5"/>
    <p:sldId id="265" r:id="rId6"/>
    <p:sldId id="258" r:id="rId7"/>
    <p:sldId id="264" r:id="rId8"/>
    <p:sldId id="259" r:id="rId9"/>
    <p:sldId id="262" r:id="rId10"/>
    <p:sldId id="266" r:id="rId11"/>
    <p:sldId id="279" r:id="rId12"/>
    <p:sldId id="272" r:id="rId13"/>
    <p:sldId id="273" r:id="rId14"/>
    <p:sldId id="267" r:id="rId15"/>
    <p:sldId id="268" r:id="rId16"/>
    <p:sldId id="269" r:id="rId17"/>
    <p:sldId id="274" r:id="rId18"/>
    <p:sldId id="275" r:id="rId19"/>
    <p:sldId id="276" r:id="rId20"/>
    <p:sldId id="278" r:id="rId21"/>
    <p:sldId id="27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Jerkovics" initials="AJ" lastIdx="6" clrIdx="0">
    <p:extLst>
      <p:ext uri="{19B8F6BF-5375-455C-9EA6-DF929625EA0E}">
        <p15:presenceInfo xmlns:p15="http://schemas.microsoft.com/office/powerpoint/2012/main" userId="S::anna.jerkovics@aldringoghelse.no::411022cf-9433-4341-ac40-c6e2fcc11b41" providerId="AD"/>
      </p:ext>
    </p:extLst>
  </p:cmAuthor>
  <p:cmAuthor id="2" name="Marit Tveito" initials="MT" lastIdx="2" clrIdx="1">
    <p:extLst>
      <p:ext uri="{19B8F6BF-5375-455C-9EA6-DF929625EA0E}">
        <p15:presenceInfo xmlns:p15="http://schemas.microsoft.com/office/powerpoint/2012/main" userId="S::marit.tveito@aldringoghelse.no::eb878163-07e9-4c1d-8f8d-8228cd1fbb32" providerId="AD"/>
      </p:ext>
    </p:extLst>
  </p:cmAuthor>
  <p:cmAuthor id="3" name="Sverre Bergh" initials="SB" lastIdx="6" clrIdx="2">
    <p:extLst>
      <p:ext uri="{19B8F6BF-5375-455C-9EA6-DF929625EA0E}">
        <p15:presenceInfo xmlns:p15="http://schemas.microsoft.com/office/powerpoint/2012/main" userId="0f48434f0111b71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44"/>
    <p:restoredTop sz="94490"/>
  </p:normalViewPr>
  <p:slideViewPr>
    <p:cSldViewPr snapToGrid="0" snapToObjects="1">
      <p:cViewPr varScale="1">
        <p:scale>
          <a:sx n="121" d="100"/>
          <a:sy n="121" d="100"/>
        </p:scale>
        <p:origin x="9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8/25/20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gnitiv.no/" TargetMode="External"/><Relationship Id="rId2" Type="http://schemas.openxmlformats.org/officeDocument/2006/relationships/hyperlink" Target="http://www.helsenorge.n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7A27927-C431-4B45-8D62-6462349A3E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HVA kan jeg gjøre for min eldre deprimerte pasient i en travel fastlegehverdag?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5EF92DE-3AFE-1544-BC6A-B90F395128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9" y="3531204"/>
            <a:ext cx="8637073" cy="2138076"/>
          </a:xfrm>
        </p:spPr>
        <p:txBody>
          <a:bodyPr>
            <a:noAutofit/>
          </a:bodyPr>
          <a:lstStyle/>
          <a:p>
            <a:r>
              <a:rPr lang="nb-NO" sz="2800" dirty="0"/>
              <a:t>BRUK AV KOGNITIV ATFERDSTERAPI I ALLMENNMEDISIN      </a:t>
            </a:r>
          </a:p>
          <a:p>
            <a:r>
              <a:rPr lang="nb-NO" sz="2000" dirty="0"/>
              <a:t>Ved fastlege </a:t>
            </a:r>
            <a:r>
              <a:rPr lang="nb-NO" sz="2000" dirty="0" err="1"/>
              <a:t>bente</a:t>
            </a:r>
            <a:r>
              <a:rPr lang="nb-NO" sz="2000" dirty="0"/>
              <a:t> </a:t>
            </a:r>
            <a:r>
              <a:rPr lang="nb-NO" sz="2000" dirty="0" err="1"/>
              <a:t>aschim</a:t>
            </a:r>
            <a:r>
              <a:rPr lang="nb-NO" sz="2000" dirty="0"/>
              <a:t>               juni 2020    </a:t>
            </a:r>
          </a:p>
        </p:txBody>
      </p:sp>
    </p:spTree>
    <p:extLst>
      <p:ext uri="{BB962C8B-B14F-4D97-AF65-F5344CB8AC3E}">
        <p14:creationId xmlns:p14="http://schemas.microsoft.com/office/powerpoint/2010/main" val="2870715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955574D-D3E9-5C43-A528-69842B4D5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Grunnleggende om kognitiv atferdsterapi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30D9C3D-EA67-AB4A-94D0-26FF1DF4B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Her og nå situasjonen og problemløsning i fokus</a:t>
            </a:r>
          </a:p>
          <a:p>
            <a:r>
              <a:rPr lang="nb-NO" dirty="0"/>
              <a:t>Hva som vedlikeholder symptomer viktigst</a:t>
            </a:r>
          </a:p>
          <a:p>
            <a:r>
              <a:rPr lang="nb-NO" dirty="0"/>
              <a:t>Følelser og kroppslige plager er inngangsporten til legen</a:t>
            </a:r>
          </a:p>
          <a:p>
            <a:r>
              <a:rPr lang="nb-NO" dirty="0"/>
              <a:t>Endring av tanke- og atferdsmønstre</a:t>
            </a:r>
          </a:p>
          <a:p>
            <a:r>
              <a:rPr lang="nb-NO" dirty="0"/>
              <a:t>Kognitiv terapi er et samarbeidsprosjekt med pasienten</a:t>
            </a:r>
          </a:p>
        </p:txBody>
      </p:sp>
    </p:spTree>
    <p:extLst>
      <p:ext uri="{BB962C8B-B14F-4D97-AF65-F5344CB8AC3E}">
        <p14:creationId xmlns:p14="http://schemas.microsoft.com/office/powerpoint/2010/main" val="3277254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5B1C515-8681-684D-ABD4-6921F9ACE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STRUKTUR ER VIKTIG I KOGNITIV TERAPI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6198963-94C4-8642-A396-D707B299E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97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b="1" dirty="0"/>
              <a:t>Konsultasjonene skal ha en fast struktur. </a:t>
            </a:r>
          </a:p>
          <a:p>
            <a:pPr marL="0" indent="0">
              <a:buNone/>
            </a:pPr>
            <a:r>
              <a:rPr lang="nb-NO" dirty="0"/>
              <a:t>Fastlegen har regi og styrer gjennom agendaen:</a:t>
            </a:r>
          </a:p>
          <a:p>
            <a:r>
              <a:rPr lang="nb-NO" dirty="0"/>
              <a:t>Sjekk stemningsleie</a:t>
            </a:r>
          </a:p>
          <a:p>
            <a:r>
              <a:rPr lang="nb-NO" dirty="0"/>
              <a:t>Er det noe som henger igjen fra sist som pasienten vil ta opp?</a:t>
            </a:r>
          </a:p>
          <a:p>
            <a:r>
              <a:rPr lang="nb-NO" dirty="0"/>
              <a:t>Gå gjennom hjemmeoppgavene</a:t>
            </a:r>
          </a:p>
          <a:p>
            <a:r>
              <a:rPr lang="nb-NO" dirty="0"/>
              <a:t>Tema for dagen som pasienten kommer med</a:t>
            </a:r>
          </a:p>
          <a:p>
            <a:r>
              <a:rPr lang="nb-NO" dirty="0"/>
              <a:t>Evaluering: Hva er nyttig i timen i dag?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Hvor ofte, hvor lenge?</a:t>
            </a:r>
          </a:p>
        </p:txBody>
      </p:sp>
    </p:spTree>
    <p:extLst>
      <p:ext uri="{BB962C8B-B14F-4D97-AF65-F5344CB8AC3E}">
        <p14:creationId xmlns:p14="http://schemas.microsoft.com/office/powerpoint/2010/main" val="2904516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4E12C6-F2D5-F848-BA28-7B1CDCC9A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SOKRATISK UTFORSKNING</a:t>
            </a:r>
            <a:br>
              <a:rPr lang="nb-NO" dirty="0"/>
            </a:br>
            <a:r>
              <a:rPr lang="nb-NO" dirty="0" err="1"/>
              <a:t>Guided</a:t>
            </a:r>
            <a:r>
              <a:rPr lang="nb-NO" dirty="0"/>
              <a:t> </a:t>
            </a:r>
            <a:r>
              <a:rPr lang="nb-NO" dirty="0" err="1"/>
              <a:t>discovery</a:t>
            </a:r>
            <a:r>
              <a:rPr lang="nb-NO" dirty="0"/>
              <a:t> eller veiledet utforskning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AE18858-FD9D-0E48-AE29-92BC85AD7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Kartlegging er bygget på å finne ut hva problemene er,  hvilke ressurser og erfaringer pasienten har.</a:t>
            </a:r>
          </a:p>
          <a:p>
            <a:r>
              <a:rPr lang="nb-NO" b="1" dirty="0"/>
              <a:t>Utforskende spørsmål</a:t>
            </a:r>
            <a:endParaRPr lang="nb-NO" dirty="0"/>
          </a:p>
          <a:p>
            <a:r>
              <a:rPr lang="nb-NO" b="1" dirty="0"/>
              <a:t>Undersøke forutsetninger</a:t>
            </a:r>
          </a:p>
          <a:p>
            <a:r>
              <a:rPr lang="nb-NO" b="1" dirty="0"/>
              <a:t>Alternative oppfatninger</a:t>
            </a:r>
          </a:p>
          <a:p>
            <a:r>
              <a:rPr lang="nb-NO" b="1" dirty="0"/>
              <a:t>Mulige konsekvenser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22272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36F3A1-7995-B842-8B1E-92974ECD4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Utforskende samtale, fortsatt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460366E-C7B6-1F41-ABCC-156C270AA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b="1" dirty="0"/>
              <a:t>Gode kommunikasjonsmetoder:</a:t>
            </a:r>
          </a:p>
          <a:p>
            <a:r>
              <a:rPr lang="nb-NO" dirty="0"/>
              <a:t>Vær nysgjerrig og still spesifikke oppfølgende spørsmål</a:t>
            </a:r>
          </a:p>
          <a:p>
            <a:r>
              <a:rPr lang="nb-NO" dirty="0"/>
              <a:t>Gi bekreftelse på din interesse ved å nikke, ha øyekontakt, ikke skrive på PC</a:t>
            </a:r>
          </a:p>
          <a:p>
            <a:r>
              <a:rPr lang="nb-NO" dirty="0"/>
              <a:t>Be om tillatelse: «Er det greit for deg at jeg spør deg.....?»</a:t>
            </a:r>
          </a:p>
          <a:p>
            <a:r>
              <a:rPr lang="nb-NO" dirty="0"/>
              <a:t>Lag oppsummeringer: «Jeg vil gjerne oppsummere det du har sagt......»</a:t>
            </a:r>
          </a:p>
        </p:txBody>
      </p:sp>
    </p:spTree>
    <p:extLst>
      <p:ext uri="{BB962C8B-B14F-4D97-AF65-F5344CB8AC3E}">
        <p14:creationId xmlns:p14="http://schemas.microsoft.com/office/powerpoint/2010/main" val="4106899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76E6D58-8E76-CD4F-97F5-839321DF5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start på samtaleterapi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382E109-450E-3340-B3BD-0495FCECB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b="1" dirty="0"/>
              <a:t>Problemliste</a:t>
            </a:r>
          </a:p>
          <a:p>
            <a:r>
              <a:rPr lang="nb-NO" dirty="0"/>
              <a:t>Skriv opp alt, smått og stort for å få oversikt</a:t>
            </a:r>
          </a:p>
          <a:p>
            <a:r>
              <a:rPr lang="nb-NO" dirty="0"/>
              <a:t>Ikke symptom, men problem!</a:t>
            </a:r>
          </a:p>
          <a:p>
            <a:r>
              <a:rPr lang="nb-NO" dirty="0"/>
              <a:t>Velg et problem sammen med pasienten</a:t>
            </a:r>
          </a:p>
          <a:p>
            <a:r>
              <a:rPr lang="nb-NO" dirty="0"/>
              <a:t>Målsetning for atferdsendring med tidsperspektiv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04800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C78B1B6-88FB-9841-984A-4A26D0E29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Kasus 1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02EA566-9B7A-E54E-945F-2FC527859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9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b="1" dirty="0"/>
              <a:t>Problem:  </a:t>
            </a:r>
            <a:r>
              <a:rPr lang="nb-NO" dirty="0"/>
              <a:t>Jeg har et skriveprosjekt jeg ikke får gjennomført. </a:t>
            </a:r>
          </a:p>
          <a:p>
            <a:pPr marL="0" indent="0">
              <a:buNone/>
            </a:pPr>
            <a:r>
              <a:rPr lang="nb-NO" dirty="0"/>
              <a:t>Gå konkret inn i problemet, kartlegg hva hun bruker tiden til:</a:t>
            </a:r>
          </a:p>
          <a:p>
            <a:pPr lvl="1"/>
            <a:r>
              <a:rPr lang="nb-NO" dirty="0"/>
              <a:t>Mannen er hjemme hele tiden og hun ikke får noe alenetid</a:t>
            </a:r>
          </a:p>
          <a:p>
            <a:pPr lvl="1"/>
            <a:r>
              <a:rPr lang="nb-NO" dirty="0"/>
              <a:t>Hun har ikke en egen plass der hun kan utfolde seg, bruker kjøkkenbordet</a:t>
            </a:r>
          </a:p>
          <a:p>
            <a:pPr lvl="1"/>
            <a:r>
              <a:rPr lang="nb-NO" dirty="0"/>
              <a:t>Hun vil ikke avvise ham for hun er glad i ham, har forsøkt å få ham til å forstå</a:t>
            </a:r>
          </a:p>
          <a:p>
            <a:pPr marL="0" indent="0">
              <a:buNone/>
            </a:pPr>
            <a:r>
              <a:rPr lang="nb-NO" sz="2200" dirty="0"/>
              <a:t>Forslag til løsninger som pasienten eller allmennlegen kan forslå:</a:t>
            </a:r>
          </a:p>
          <a:p>
            <a:pPr lvl="1"/>
            <a:r>
              <a:rPr lang="nb-NO" dirty="0"/>
              <a:t>Hun kan finne seg et annet sted: kafe, bibliotek?</a:t>
            </a:r>
          </a:p>
          <a:p>
            <a:pPr lvl="1"/>
            <a:r>
              <a:rPr lang="nb-NO" dirty="0"/>
              <a:t>Hun kan se om de kan gjøre noe med rommene og finne «a </a:t>
            </a:r>
            <a:r>
              <a:rPr lang="nb-NO" dirty="0" err="1"/>
              <a:t>place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her </a:t>
            </a:r>
            <a:r>
              <a:rPr lang="nb-NO" dirty="0" err="1"/>
              <a:t>own</a:t>
            </a:r>
            <a:r>
              <a:rPr lang="nb-NO" dirty="0"/>
              <a:t>»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25373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70E6572-FC34-A247-99AC-CF8EEF8E9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Hjemmeoppgave</a:t>
            </a:r>
            <a:br>
              <a:rPr lang="nb-NO" dirty="0"/>
            </a:br>
            <a:r>
              <a:rPr lang="nb-NO" dirty="0"/>
              <a:t>Helt avgjørende for å lykkes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1F54549-9142-A849-B335-5FA2A9C18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2015732"/>
            <a:ext cx="10202865" cy="38863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/>
              <a:t>Beskriv det som et eksperiment/ikke en hjemmelekse</a:t>
            </a:r>
          </a:p>
          <a:p>
            <a:pPr marL="0" indent="0">
              <a:buNone/>
            </a:pPr>
            <a:r>
              <a:rPr lang="nb-NO" dirty="0"/>
              <a:t>Vær konkret med tid og sted.  </a:t>
            </a:r>
          </a:p>
          <a:p>
            <a:pPr marL="0" indent="0">
              <a:buNone/>
            </a:pPr>
            <a:r>
              <a:rPr lang="nb-NO" dirty="0"/>
              <a:t>En oppgave om gangen f. eks: På tirsdag skal jeg sitte på biblioteket i minst en halv time og skrive</a:t>
            </a:r>
          </a:p>
          <a:p>
            <a:pPr marL="0" indent="0">
              <a:buNone/>
            </a:pPr>
            <a:r>
              <a:rPr lang="nb-NO" dirty="0"/>
              <a:t> Arbeidsplass hjemme:  Ta mål og tenk hva som skal til?</a:t>
            </a:r>
          </a:p>
          <a:p>
            <a:pPr marL="0" indent="0">
              <a:buNone/>
            </a:pPr>
            <a:r>
              <a:rPr lang="nb-NO" dirty="0"/>
              <a:t>Kan du involvere ektefellen så han føler seg mindre avvist?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Ved neste konsultasjon; be pasienten fortelle i detalj om hvordan oppgaven har gått.</a:t>
            </a:r>
          </a:p>
          <a:p>
            <a:pPr marL="0" indent="0">
              <a:buNone/>
            </a:pPr>
            <a:r>
              <a:rPr lang="nb-NO" dirty="0"/>
              <a:t>Hvis det ikke lyktes. Hva skjedde? Hva var tankene dine? Annerledes neste gang?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30525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7D17E3-2390-884A-8DFF-D05DECBAB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TANKEKVERNING</a:t>
            </a:r>
            <a:br>
              <a:rPr lang="nb-NO" dirty="0"/>
            </a:br>
            <a:r>
              <a:rPr lang="nb-NO" dirty="0"/>
              <a:t>Å vedlikeholde  depresjonen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9609755-C6BE-3841-A2D0-CA0B59042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Depresjon karakteriseres av selvkritiske og pessimistisk tankegang</a:t>
            </a:r>
          </a:p>
          <a:p>
            <a:pPr marL="0" indent="0">
              <a:buNone/>
            </a:pPr>
            <a:r>
              <a:rPr lang="nb-NO" dirty="0"/>
              <a:t>«Den depressive triaden»:  Jeg er håpløs/De andre bryr seg ikke/Fremtiden er svart.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GRUBLING: I form av kverning særlig rundt fortiden og egne feilsteg, egen psykisk lidelse. «Hvorfor gjorde jeg det...?».</a:t>
            </a:r>
          </a:p>
          <a:p>
            <a:pPr marL="0" indent="0">
              <a:buNone/>
            </a:pPr>
            <a:r>
              <a:rPr lang="nb-NO" dirty="0"/>
              <a:t>BEKYMRING: «Tenk om..» tanker</a:t>
            </a:r>
          </a:p>
        </p:txBody>
      </p:sp>
    </p:spTree>
    <p:extLst>
      <p:ext uri="{BB962C8B-B14F-4D97-AF65-F5344CB8AC3E}">
        <p14:creationId xmlns:p14="http://schemas.microsoft.com/office/powerpoint/2010/main" val="819346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220C774-30B9-824F-B06B-B1DF3407B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TILTAK ved depressiv grubling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049980A-FC20-ED46-87D6-41C51B776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Kartlegging av omfang</a:t>
            </a:r>
          </a:p>
          <a:p>
            <a:pPr marL="0" indent="0">
              <a:buNone/>
            </a:pPr>
            <a:r>
              <a:rPr lang="nb-NO" dirty="0"/>
              <a:t>Nytteverdi for pasienten.</a:t>
            </a:r>
          </a:p>
          <a:p>
            <a:pPr marL="0" indent="0">
              <a:buNone/>
            </a:pPr>
            <a:r>
              <a:rPr lang="nb-NO" dirty="0"/>
              <a:t>Finn metaforer: grublemonster/tankevirus, indre mobber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TILTAK:  Akseptere at tankene kommer, ikke undertrykk dem. La dem fare av gårde.</a:t>
            </a:r>
          </a:p>
          <a:p>
            <a:pPr marL="0" indent="0">
              <a:buNone/>
            </a:pPr>
            <a:r>
              <a:rPr lang="nb-NO" dirty="0"/>
              <a:t>Distraksjon. Utsettelse til senere. Diskusjon: Hva og hvordan spørsmål.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90561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D17D-7484-5B46-A713-8FDEC5384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KASUS 2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E6FDBA3-F985-794E-98C9-80ADDA904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Pasienten hadde selvdestruktive kvernetanker om manglende egenverdi og tankene vedvarte store deler av dagen.</a:t>
            </a:r>
          </a:p>
          <a:p>
            <a:pPr marL="0" indent="0">
              <a:buNone/>
            </a:pPr>
            <a:r>
              <a:rPr lang="nb-NO" dirty="0"/>
              <a:t>TILTAK:</a:t>
            </a:r>
          </a:p>
          <a:p>
            <a:r>
              <a:rPr lang="nb-NO" dirty="0"/>
              <a:t>Kartlegging av tanker og tema</a:t>
            </a:r>
          </a:p>
          <a:p>
            <a:r>
              <a:rPr lang="nb-NO" dirty="0"/>
              <a:t>Finne egne ønsker, egne aktiviteter der selvkritiske tanker ble svakere eller borte</a:t>
            </a:r>
          </a:p>
          <a:p>
            <a:r>
              <a:rPr lang="nb-NO" dirty="0"/>
              <a:t>Gjenkjenne kvernetankene, ikke gå inn i dem. «Grublemonster» metafor. 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28140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4EFED69-EF16-F345-AA43-78C349D5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DISPOSISJON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271110-E2DC-5C4D-90E2-6E8DE7760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97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/>
              <a:t>Kloke valg: medikamenter eller samtaleterapi?</a:t>
            </a:r>
          </a:p>
          <a:p>
            <a:pPr marL="0" indent="0">
              <a:buNone/>
            </a:pPr>
            <a:r>
              <a:rPr lang="nb-NO" dirty="0"/>
              <a:t>Hva pleier vi å gjøre? </a:t>
            </a:r>
          </a:p>
          <a:p>
            <a:pPr marL="0" indent="0">
              <a:buNone/>
            </a:pPr>
            <a:r>
              <a:rPr lang="nb-NO" dirty="0"/>
              <a:t>Om den eldre pasienten i en vanlig allmennpraksishverdag</a:t>
            </a:r>
          </a:p>
          <a:p>
            <a:pPr marL="0" indent="0">
              <a:buNone/>
            </a:pPr>
            <a:r>
              <a:rPr lang="nb-NO" dirty="0"/>
              <a:t>Utredning</a:t>
            </a:r>
          </a:p>
          <a:p>
            <a:pPr marL="0" indent="0">
              <a:buNone/>
            </a:pPr>
            <a:r>
              <a:rPr lang="nb-NO" dirty="0"/>
              <a:t>Psykoedukasjon</a:t>
            </a:r>
          </a:p>
          <a:p>
            <a:pPr marL="0" indent="0">
              <a:buNone/>
            </a:pPr>
            <a:r>
              <a:rPr lang="nb-NO" dirty="0"/>
              <a:t>To omskrevne kasuistikker fra egen praksis</a:t>
            </a:r>
          </a:p>
          <a:p>
            <a:r>
              <a:rPr lang="nb-NO" dirty="0"/>
              <a:t>Hva kan vi gjøre – sammen?</a:t>
            </a:r>
          </a:p>
          <a:p>
            <a:r>
              <a:rPr lang="nb-NO" dirty="0"/>
              <a:t>Samhandling med andre aktører</a:t>
            </a:r>
          </a:p>
          <a:p>
            <a:r>
              <a:rPr lang="nb-NO" dirty="0"/>
              <a:t>Sammendrag</a:t>
            </a:r>
          </a:p>
        </p:txBody>
      </p:sp>
    </p:spTree>
    <p:extLst>
      <p:ext uri="{BB962C8B-B14F-4D97-AF65-F5344CB8AC3E}">
        <p14:creationId xmlns:p14="http://schemas.microsoft.com/office/powerpoint/2010/main" val="29788460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81C827E-4132-6144-BFCA-59A6BF8AC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TRE INDRE STØTTESPILLERE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6FC8987-D4D2-314C-B5AF-EF410C7A0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b-NO" dirty="0"/>
              <a:t>Den vennlige støttespilleren</a:t>
            </a:r>
          </a:p>
          <a:p>
            <a:pPr marL="457200" indent="-457200">
              <a:buFont typeface="+mj-lt"/>
              <a:buAutoNum type="arabicPeriod"/>
            </a:pPr>
            <a:endParaRPr lang="nb-NO" dirty="0"/>
          </a:p>
          <a:p>
            <a:pPr marL="457200" indent="-457200">
              <a:buFont typeface="+mj-lt"/>
              <a:buAutoNum type="arabicPeriod"/>
            </a:pPr>
            <a:r>
              <a:rPr lang="nb-NO" dirty="0"/>
              <a:t>Den fornuftige støttespilleren </a:t>
            </a:r>
          </a:p>
          <a:p>
            <a:pPr marL="457200" indent="-457200">
              <a:buFont typeface="+mj-lt"/>
              <a:buAutoNum type="arabicPeriod"/>
            </a:pPr>
            <a:endParaRPr lang="nb-NO" dirty="0"/>
          </a:p>
          <a:p>
            <a:pPr marL="457200" indent="-457200">
              <a:buFont typeface="+mj-lt"/>
              <a:buAutoNum type="arabicPeriod"/>
            </a:pPr>
            <a:r>
              <a:rPr lang="nb-NO" dirty="0"/>
              <a:t>Den pragmatiske støttespilleren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Pasienten kan opparbeide en motstemme</a:t>
            </a:r>
          </a:p>
        </p:txBody>
      </p:sp>
    </p:spTree>
    <p:extLst>
      <p:ext uri="{BB962C8B-B14F-4D97-AF65-F5344CB8AC3E}">
        <p14:creationId xmlns:p14="http://schemas.microsoft.com/office/powerpoint/2010/main" val="26241501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1DC9F4-F527-9D4B-8249-957E09BC6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OPPSUMMERING og noen råd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018E06F-6B9E-124E-8C60-E9B571113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Snakk først, kartlegg og diagnostiser</a:t>
            </a:r>
          </a:p>
          <a:p>
            <a:r>
              <a:rPr lang="nb-NO" dirty="0"/>
              <a:t>Lag en struktur i timen</a:t>
            </a:r>
          </a:p>
          <a:p>
            <a:r>
              <a:rPr lang="nb-NO" dirty="0"/>
              <a:t>Lag målsetninger og evaluer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Lær mer: Gå på kurs</a:t>
            </a:r>
          </a:p>
          <a:p>
            <a:pPr marL="0" indent="0">
              <a:buNone/>
            </a:pPr>
            <a:r>
              <a:rPr lang="nb-NO" dirty="0"/>
              <a:t>Les: Selvhjelpsbøker av Torkil Berge og Ingvard Wilhelmsen.</a:t>
            </a:r>
          </a:p>
          <a:p>
            <a:pPr marL="0" indent="0">
              <a:buNone/>
            </a:pPr>
            <a:r>
              <a:rPr lang="nb-NO" dirty="0"/>
              <a:t>Takk for oppmerksomheten.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87772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53C8E85-15F2-B34D-9EC7-22D99CD28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ANTIDEPRESSIVA Til eldre?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4CAEA2E-E207-6841-95BF-B96A8845A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/>
              <a:t>Unngå å forskrive antidepressiva til pasienter med lettere og moderat depresjon før samtaler er forsøkt</a:t>
            </a:r>
          </a:p>
          <a:p>
            <a:pPr marL="0" indent="0">
              <a:buNone/>
            </a:pPr>
            <a:r>
              <a:rPr lang="nb-NO" dirty="0"/>
              <a:t>Kloke valg kampanje fra Legeforeningen 2019.  Å redusere undersøkelser og behandling som pasienten ikke har nytte av og som i verste fall kan skade</a:t>
            </a:r>
          </a:p>
          <a:p>
            <a:pPr marL="0" indent="0">
              <a:buNone/>
            </a:pPr>
            <a:endParaRPr lang="nb-NO" b="1" dirty="0"/>
          </a:p>
          <a:p>
            <a:pPr marL="0" indent="0">
              <a:buNone/>
            </a:pPr>
            <a:r>
              <a:rPr lang="nb-NO" b="1" dirty="0"/>
              <a:t>Kombinasjon samtale og antidepressiva</a:t>
            </a:r>
          </a:p>
          <a:p>
            <a:pPr marL="0" indent="0">
              <a:buNone/>
            </a:pPr>
            <a:endParaRPr lang="nb-NO" dirty="0"/>
          </a:p>
          <a:p>
            <a:endParaRPr lang="nb-NO" b="1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7353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F61DE07-3E6F-AF4A-B6CF-6966F7CEF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STØTTEsamtaler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BD17EA9-4D98-4847-A313-1ED51F943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Støttesamtale i allmennpraksis: Hva innebærer det?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Kan vi utvikle metoder som går utover støtte særlig ved lettere og moderate plager?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Allmennlegen som container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81100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9A6CCA-3570-7F47-95E5-F1DDA012D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er din styrke og svakhet som fastlege i møte med din eldre deprimerte pasient?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470C5F0-580D-0F47-8A89-A25F2225E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Fastlegens styrke er kontinuitet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Fastlegens svakhet kan å bli fastlåst i sin oppfatning av en pasient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Kognitiv terapi som en metode: Noe avlæres og noe må læres på nytt</a:t>
            </a:r>
          </a:p>
        </p:txBody>
      </p:sp>
    </p:spTree>
    <p:extLst>
      <p:ext uri="{BB962C8B-B14F-4D97-AF65-F5344CB8AC3E}">
        <p14:creationId xmlns:p14="http://schemas.microsoft.com/office/powerpoint/2010/main" val="2914193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C93D69-2CF6-9143-9899-267149A6D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Kasus 1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79264A3-2ADB-814C-8477-B01DB8A8B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Kvinne, 69 år som fastlegen har kjent i mange år.  Forhøyet blodtrykk, ellers frisk.</a:t>
            </a:r>
          </a:p>
          <a:p>
            <a:pPr marL="0" indent="0">
              <a:buNone/>
            </a:pPr>
            <a:r>
              <a:rPr lang="nb-NO" dirty="0"/>
              <a:t>Pensjonert, ved 65 år alder, som styrer i barnehage, mannen nylig pensjonert.  </a:t>
            </a:r>
          </a:p>
          <a:p>
            <a:pPr marL="0" indent="0">
              <a:buNone/>
            </a:pPr>
            <a:r>
              <a:rPr lang="nb-NO" dirty="0"/>
              <a:t>Hun beskriver tretthet, sover dårlig, har ikke matlyst, synes ikke hun får gjort noe hjemme. Hun er irritert, gråter lett, kommer ikke i gang med prosjekter hun har planlagt.</a:t>
            </a:r>
          </a:p>
          <a:p>
            <a:pPr marL="0" indent="0">
              <a:buNone/>
            </a:pPr>
            <a:r>
              <a:rPr lang="nb-NO" dirty="0"/>
              <a:t>Hun presenterer sine symptomer og lurer på om hun kan være alvorlig syk.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80232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A2C2239-5B3C-5A43-A74A-8C7B50497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KASUS 2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C8C065D-EC08-C443-B276-1CA561038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Kvinne 75 år, ufør, skilt, bor alene, lite nettverk, en voksen datter med barn med nær kontakt. Tidligere godt nettverk, men nå få kontakter.</a:t>
            </a:r>
          </a:p>
          <a:p>
            <a:pPr marL="0" indent="0">
              <a:buNone/>
            </a:pPr>
            <a:r>
              <a:rPr lang="nb-NO" dirty="0"/>
              <a:t>Hun forteller om ensomhet, kjedsomhet og passivitet og med det følger mye selvkritikk.</a:t>
            </a:r>
          </a:p>
          <a:p>
            <a:pPr marL="0" indent="0">
              <a:buNone/>
            </a:pPr>
            <a:r>
              <a:rPr lang="nb-NO" dirty="0"/>
              <a:t>Utviklet en moderat depresjon, ikke suicidal, men lite livslyst.</a:t>
            </a:r>
          </a:p>
          <a:p>
            <a:pPr marL="0" indent="0">
              <a:buNone/>
            </a:pPr>
            <a:r>
              <a:rPr lang="nb-NO" dirty="0"/>
              <a:t>Fastlegen har kjent henne i mange år.</a:t>
            </a:r>
          </a:p>
        </p:txBody>
      </p:sp>
    </p:spTree>
    <p:extLst>
      <p:ext uri="{BB962C8B-B14F-4D97-AF65-F5344CB8AC3E}">
        <p14:creationId xmlns:p14="http://schemas.microsoft.com/office/powerpoint/2010/main" val="600701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532DFA-C5EE-7542-A525-5B160482E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Somatisk lidelse? Psykiske plager? Psykisk lidelse?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D47CCAD-DA3C-F24F-BED2-E2F08ECAF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Forskjell på psykiske plager og psykisk lidelse</a:t>
            </a:r>
          </a:p>
          <a:p>
            <a:r>
              <a:rPr lang="nb-NO" dirty="0"/>
              <a:t>Ivareta normalitet og ikke overse lidelser vi kan behandle</a:t>
            </a:r>
          </a:p>
          <a:p>
            <a:r>
              <a:rPr lang="nb-NO" dirty="0"/>
              <a:t>«Bare» aldersforandringer</a:t>
            </a:r>
          </a:p>
          <a:p>
            <a:r>
              <a:rPr lang="nb-NO" dirty="0"/>
              <a:t>Se helheten: Ja takk, begge deler: kropp og sjel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79442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63155D-15B8-2041-9879-5C7AD4B1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PSYKOEDUKASJON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CF15CBF-3E58-7C42-AAFB-AB2B4B33D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Informasjon og hvor vi henter den</a:t>
            </a:r>
          </a:p>
          <a:p>
            <a:pPr marL="0" indent="0">
              <a:buNone/>
            </a:pPr>
            <a:r>
              <a:rPr lang="nb-NO" dirty="0"/>
              <a:t>Gi muntlig og skriftlig informasjon: fra NEL, på </a:t>
            </a:r>
            <a:r>
              <a:rPr lang="nb-NO" dirty="0">
                <a:hlinkClick r:id="rId2"/>
              </a:rPr>
              <a:t>www.helsenorge.no</a:t>
            </a:r>
            <a:r>
              <a:rPr lang="nb-NO" dirty="0"/>
              <a:t>,  på Helsebiblioteket og på </a:t>
            </a:r>
            <a:r>
              <a:rPr lang="nb-NO" dirty="0">
                <a:hlinkClick r:id="rId3"/>
              </a:rPr>
              <a:t>www.kognitiv.no</a:t>
            </a:r>
            <a:r>
              <a:rPr lang="nb-NO" dirty="0"/>
              <a:t>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Sortere og avklare om det er situasjonsbetinget eller en psykisk lidelse.</a:t>
            </a:r>
          </a:p>
          <a:p>
            <a:pPr marL="0" indent="0">
              <a:buNone/>
            </a:pPr>
            <a:r>
              <a:rPr lang="nb-NO" dirty="0"/>
              <a:t>Henvise?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6340233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Galleri</Template>
  <TotalTime>704</TotalTime>
  <Words>1087</Words>
  <Application>Microsoft Macintosh PowerPoint</Application>
  <PresentationFormat>Widescreen</PresentationFormat>
  <Paragraphs>142</Paragraphs>
  <Slides>21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21</vt:i4>
      </vt:variant>
    </vt:vector>
  </HeadingPairs>
  <TitlesOfParts>
    <vt:vector size="24" baseType="lpstr">
      <vt:lpstr>Arial</vt:lpstr>
      <vt:lpstr>Gill Sans MT</vt:lpstr>
      <vt:lpstr>Galleri</vt:lpstr>
      <vt:lpstr>HVA kan jeg gjøre for min eldre deprimerte pasient i en travel fastlegehverdag?</vt:lpstr>
      <vt:lpstr>DISPOSISJON</vt:lpstr>
      <vt:lpstr>ANTIDEPRESSIVA Til eldre?</vt:lpstr>
      <vt:lpstr>STØTTEsamtaler</vt:lpstr>
      <vt:lpstr>HVA er din styrke og svakhet som fastlege i møte med din eldre deprimerte pasient?</vt:lpstr>
      <vt:lpstr>Kasus 1</vt:lpstr>
      <vt:lpstr>KASUS 2</vt:lpstr>
      <vt:lpstr>Somatisk lidelse? Psykiske plager? Psykisk lidelse?</vt:lpstr>
      <vt:lpstr>PSYKOEDUKASJON</vt:lpstr>
      <vt:lpstr>Grunnleggende om kognitiv atferdsterapi</vt:lpstr>
      <vt:lpstr>STRUKTUR ER VIKTIG I KOGNITIV TERAPI</vt:lpstr>
      <vt:lpstr>SOKRATISK UTFORSKNING Guided discovery eller veiledet utforskning</vt:lpstr>
      <vt:lpstr>Utforskende samtale, fortsatt</vt:lpstr>
      <vt:lpstr>start på samtaleterapi</vt:lpstr>
      <vt:lpstr>Kasus 1</vt:lpstr>
      <vt:lpstr>Hjemmeoppgave Helt avgjørende for å lykkes</vt:lpstr>
      <vt:lpstr>TANKEKVERNING Å vedlikeholde  depresjonen</vt:lpstr>
      <vt:lpstr>TILTAK ved depressiv grubling</vt:lpstr>
      <vt:lpstr>KASUS 2</vt:lpstr>
      <vt:lpstr>TRE INDRE STØTTESPILLERE</vt:lpstr>
      <vt:lpstr>OPPSUMMERING og noen råd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 terapi i allmennmedisin</dc:title>
  <dc:creator>Bente Aschim</dc:creator>
  <cp:lastModifiedBy>Bente Wallander</cp:lastModifiedBy>
  <cp:revision>68</cp:revision>
  <cp:lastPrinted>2020-06-08T09:51:47Z</cp:lastPrinted>
  <dcterms:created xsi:type="dcterms:W3CDTF">2020-06-08T05:07:15Z</dcterms:created>
  <dcterms:modified xsi:type="dcterms:W3CDTF">2020-08-25T06:44:14Z</dcterms:modified>
</cp:coreProperties>
</file>